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473" r:id="rId5"/>
    <p:sldId id="466" r:id="rId6"/>
    <p:sldId id="475" r:id="rId7"/>
    <p:sldId id="465" r:id="rId8"/>
    <p:sldId id="472" r:id="rId9"/>
    <p:sldId id="438" r:id="rId10"/>
    <p:sldId id="436" r:id="rId11"/>
    <p:sldId id="443" r:id="rId12"/>
    <p:sldId id="464" r:id="rId13"/>
    <p:sldId id="449" r:id="rId14"/>
    <p:sldId id="439" r:id="rId15"/>
    <p:sldId id="463" r:id="rId16"/>
    <p:sldId id="467" r:id="rId17"/>
    <p:sldId id="468" r:id="rId18"/>
    <p:sldId id="470" r:id="rId19"/>
    <p:sldId id="469" r:id="rId20"/>
    <p:sldId id="471" r:id="rId21"/>
    <p:sldId id="462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1D843B-45E5-3643-814B-AEE145F6BEB6}">
          <p14:sldIdLst>
            <p14:sldId id="473"/>
            <p14:sldId id="466"/>
            <p14:sldId id="475"/>
            <p14:sldId id="465"/>
            <p14:sldId id="472"/>
            <p14:sldId id="438"/>
            <p14:sldId id="436"/>
            <p14:sldId id="443"/>
            <p14:sldId id="464"/>
            <p14:sldId id="449"/>
            <p14:sldId id="439"/>
            <p14:sldId id="463"/>
            <p14:sldId id="467"/>
            <p14:sldId id="468"/>
            <p14:sldId id="470"/>
            <p14:sldId id="469"/>
            <p14:sldId id="471"/>
            <p14:sldId id="4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gyro Maniatis" initials="" lastIdx="1" clrIdx="0"/>
  <p:cmAuthor id="2" name="Dawn Davis" initials="DD" lastIdx="20" clrIdx="1">
    <p:extLst>
      <p:ext uri="{19B8F6BF-5375-455C-9EA6-DF929625EA0E}">
        <p15:presenceInfo xmlns:p15="http://schemas.microsoft.com/office/powerpoint/2012/main" userId="S-1-5-21-2791483942-1729474904-150504283-73710" providerId="AD"/>
      </p:ext>
    </p:extLst>
  </p:cmAuthor>
  <p:cmAuthor id="3" name="UNM Online Programs" initials="UOP" lastIdx="2" clrIdx="2">
    <p:extLst>
      <p:ext uri="{19B8F6BF-5375-455C-9EA6-DF929625EA0E}">
        <p15:presenceInfo xmlns:p15="http://schemas.microsoft.com/office/powerpoint/2012/main" userId="S::online@unm.edu::7b0dd354-430e-4e82-9139-2695c0e0af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A0C2F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79" autoAdjust="0"/>
    <p:restoredTop sz="90571" autoAdjust="0"/>
  </p:normalViewPr>
  <p:slideViewPr>
    <p:cSldViewPr snapToGrid="0" snapToObjects="1">
      <p:cViewPr varScale="1">
        <p:scale>
          <a:sx n="136" d="100"/>
          <a:sy n="136" d="100"/>
        </p:scale>
        <p:origin x="131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2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E7A2E-6137-4FE6-9413-A7BF34D0A8AB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C2140036-BB5E-4FE0-8F61-98A179B6189A}">
      <dgm:prSet phldrT="[Text]"/>
      <dgm:spPr/>
      <dgm:t>
        <a:bodyPr/>
        <a:lstStyle/>
        <a:p>
          <a:r>
            <a:rPr lang="en-US" dirty="0">
              <a:latin typeface="+mj-lt"/>
            </a:rPr>
            <a:t>Marketing, Recruitment, Outreach, and Student Success</a:t>
          </a:r>
        </a:p>
      </dgm:t>
    </dgm:pt>
    <dgm:pt modelId="{7EBE96D8-F7E9-4E63-87FC-7A73D4035C13}" type="parTrans" cxnId="{7FF328FE-1E7D-4A15-A7AA-F3A98F7C02D5}">
      <dgm:prSet/>
      <dgm:spPr/>
      <dgm:t>
        <a:bodyPr/>
        <a:lstStyle/>
        <a:p>
          <a:endParaRPr lang="en-US"/>
        </a:p>
      </dgm:t>
    </dgm:pt>
    <dgm:pt modelId="{D10144F3-0B4A-4E56-A8DA-D82E354CEDE1}" type="sibTrans" cxnId="{7FF328FE-1E7D-4A15-A7AA-F3A98F7C02D5}">
      <dgm:prSet/>
      <dgm:spPr/>
      <dgm:t>
        <a:bodyPr/>
        <a:lstStyle/>
        <a:p>
          <a:endParaRPr lang="en-US"/>
        </a:p>
      </dgm:t>
    </dgm:pt>
    <dgm:pt modelId="{74A3992E-BE0D-4436-8BF6-4135D5B88F95}">
      <dgm:prSet phldrT="[Text]"/>
      <dgm:spPr/>
      <dgm:t>
        <a:bodyPr/>
        <a:lstStyle/>
        <a:p>
          <a:r>
            <a:rPr lang="en-US" dirty="0">
              <a:latin typeface="+mj-lt"/>
            </a:rPr>
            <a:t>Curriculum Development, Course Scheduling, and Compliance</a:t>
          </a:r>
        </a:p>
      </dgm:t>
    </dgm:pt>
    <dgm:pt modelId="{416036BE-FFC0-4F92-B0DB-AABD7813168D}" type="parTrans" cxnId="{1D01DC69-7D5E-4664-A3CD-E978DC6E1300}">
      <dgm:prSet/>
      <dgm:spPr/>
      <dgm:t>
        <a:bodyPr/>
        <a:lstStyle/>
        <a:p>
          <a:endParaRPr lang="en-US"/>
        </a:p>
      </dgm:t>
    </dgm:pt>
    <dgm:pt modelId="{3F651C44-962E-4B03-80F8-8A3B2A4F5AB0}" type="sibTrans" cxnId="{1D01DC69-7D5E-4664-A3CD-E978DC6E1300}">
      <dgm:prSet/>
      <dgm:spPr/>
      <dgm:t>
        <a:bodyPr/>
        <a:lstStyle/>
        <a:p>
          <a:endParaRPr lang="en-US"/>
        </a:p>
      </dgm:t>
    </dgm:pt>
    <dgm:pt modelId="{67455A89-0BB3-4372-91E3-16E5F1733D26}">
      <dgm:prSet phldrT="[Text]"/>
      <dgm:spPr/>
      <dgm:t>
        <a:bodyPr/>
        <a:lstStyle/>
        <a:p>
          <a:r>
            <a:rPr lang="en-US" dirty="0">
              <a:latin typeface="+mj-lt"/>
            </a:rPr>
            <a:t>Data Analytics and Management </a:t>
          </a:r>
        </a:p>
      </dgm:t>
    </dgm:pt>
    <dgm:pt modelId="{B49CC62D-A823-443A-AD6C-73628692F74E}" type="parTrans" cxnId="{58665497-A356-4232-8CC1-7E6A11930AF1}">
      <dgm:prSet/>
      <dgm:spPr/>
      <dgm:t>
        <a:bodyPr/>
        <a:lstStyle/>
        <a:p>
          <a:endParaRPr lang="en-US"/>
        </a:p>
      </dgm:t>
    </dgm:pt>
    <dgm:pt modelId="{D4305E97-C7DA-4C00-B711-077D2DE1CE91}" type="sibTrans" cxnId="{58665497-A356-4232-8CC1-7E6A11930AF1}">
      <dgm:prSet/>
      <dgm:spPr/>
      <dgm:t>
        <a:bodyPr/>
        <a:lstStyle/>
        <a:p>
          <a:endParaRPr lang="en-US"/>
        </a:p>
      </dgm:t>
    </dgm:pt>
    <dgm:pt modelId="{2F4AA21E-D3FE-4235-8F9A-EE6AF5A45A05}" type="pres">
      <dgm:prSet presAssocID="{FF3E7A2E-6137-4FE6-9413-A7BF34D0A8AB}" presName="Name0" presStyleCnt="0">
        <dgm:presLayoutVars>
          <dgm:dir/>
          <dgm:resizeHandles val="exact"/>
        </dgm:presLayoutVars>
      </dgm:prSet>
      <dgm:spPr/>
    </dgm:pt>
    <dgm:pt modelId="{4853F04B-F479-429F-A606-4875BE9AC920}" type="pres">
      <dgm:prSet presAssocID="{FF3E7A2E-6137-4FE6-9413-A7BF34D0A8AB}" presName="fgShape" presStyleLbl="fgShp" presStyleIdx="0" presStyleCnt="1"/>
      <dgm:spPr/>
    </dgm:pt>
    <dgm:pt modelId="{6A2D3AB9-5234-48E9-8B02-232004F37D71}" type="pres">
      <dgm:prSet presAssocID="{FF3E7A2E-6137-4FE6-9413-A7BF34D0A8AB}" presName="linComp" presStyleCnt="0"/>
      <dgm:spPr/>
    </dgm:pt>
    <dgm:pt modelId="{669C9F2D-C21F-41F9-B934-8C5BB8012485}" type="pres">
      <dgm:prSet presAssocID="{C2140036-BB5E-4FE0-8F61-98A179B6189A}" presName="compNode" presStyleCnt="0"/>
      <dgm:spPr/>
    </dgm:pt>
    <dgm:pt modelId="{49BA74E8-0E70-4A65-976F-69C01FDCCB64}" type="pres">
      <dgm:prSet presAssocID="{C2140036-BB5E-4FE0-8F61-98A179B6189A}" presName="bkgdShape" presStyleLbl="node1" presStyleIdx="0" presStyleCnt="3"/>
      <dgm:spPr/>
    </dgm:pt>
    <dgm:pt modelId="{32034820-9B5C-488B-93BC-619FDE997016}" type="pres">
      <dgm:prSet presAssocID="{C2140036-BB5E-4FE0-8F61-98A179B6189A}" presName="nodeTx" presStyleLbl="node1" presStyleIdx="0" presStyleCnt="3">
        <dgm:presLayoutVars>
          <dgm:bulletEnabled val="1"/>
        </dgm:presLayoutVars>
      </dgm:prSet>
      <dgm:spPr/>
    </dgm:pt>
    <dgm:pt modelId="{707F119C-8B90-4474-96B7-3478ADF49FE4}" type="pres">
      <dgm:prSet presAssocID="{C2140036-BB5E-4FE0-8F61-98A179B6189A}" presName="invisiNode" presStyleLbl="node1" presStyleIdx="0" presStyleCnt="3"/>
      <dgm:spPr/>
    </dgm:pt>
    <dgm:pt modelId="{39061CBC-B46B-4196-917F-C4FCBB3F2E0A}" type="pres">
      <dgm:prSet presAssocID="{C2140036-BB5E-4FE0-8F61-98A179B6189A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5ED2C2DD-D75B-4F14-A5A2-85657AE2269D}" type="pres">
      <dgm:prSet presAssocID="{D10144F3-0B4A-4E56-A8DA-D82E354CEDE1}" presName="sibTrans" presStyleLbl="sibTrans2D1" presStyleIdx="0" presStyleCnt="0"/>
      <dgm:spPr/>
    </dgm:pt>
    <dgm:pt modelId="{D0CFEEF7-A913-4F52-A184-355371DA2ABF}" type="pres">
      <dgm:prSet presAssocID="{74A3992E-BE0D-4436-8BF6-4135D5B88F95}" presName="compNode" presStyleCnt="0"/>
      <dgm:spPr/>
    </dgm:pt>
    <dgm:pt modelId="{ED7759B8-A221-434A-BB35-EC94EB90E2FE}" type="pres">
      <dgm:prSet presAssocID="{74A3992E-BE0D-4436-8BF6-4135D5B88F95}" presName="bkgdShape" presStyleLbl="node1" presStyleIdx="1" presStyleCnt="3"/>
      <dgm:spPr/>
    </dgm:pt>
    <dgm:pt modelId="{AAF18A17-E1E7-4843-9AF3-FA04B3C33491}" type="pres">
      <dgm:prSet presAssocID="{74A3992E-BE0D-4436-8BF6-4135D5B88F95}" presName="nodeTx" presStyleLbl="node1" presStyleIdx="1" presStyleCnt="3">
        <dgm:presLayoutVars>
          <dgm:bulletEnabled val="1"/>
        </dgm:presLayoutVars>
      </dgm:prSet>
      <dgm:spPr/>
    </dgm:pt>
    <dgm:pt modelId="{E002B336-81DC-48BE-BCA8-F5071BAD5702}" type="pres">
      <dgm:prSet presAssocID="{74A3992E-BE0D-4436-8BF6-4135D5B88F95}" presName="invisiNode" presStyleLbl="node1" presStyleIdx="1" presStyleCnt="3"/>
      <dgm:spPr/>
    </dgm:pt>
    <dgm:pt modelId="{6EFE4E3D-96AA-4702-A727-713E63B852EC}" type="pres">
      <dgm:prSet presAssocID="{74A3992E-BE0D-4436-8BF6-4135D5B88F95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B3779831-A9CF-4CDA-A4CE-05E5DBE6B128}" type="pres">
      <dgm:prSet presAssocID="{3F651C44-962E-4B03-80F8-8A3B2A4F5AB0}" presName="sibTrans" presStyleLbl="sibTrans2D1" presStyleIdx="0" presStyleCnt="0"/>
      <dgm:spPr/>
    </dgm:pt>
    <dgm:pt modelId="{7DE6FD0F-CA4B-4253-BD07-597F7148E254}" type="pres">
      <dgm:prSet presAssocID="{67455A89-0BB3-4372-91E3-16E5F1733D26}" presName="compNode" presStyleCnt="0"/>
      <dgm:spPr/>
    </dgm:pt>
    <dgm:pt modelId="{34FD925C-41BD-48DD-9523-034DC96EBCD3}" type="pres">
      <dgm:prSet presAssocID="{67455A89-0BB3-4372-91E3-16E5F1733D26}" presName="bkgdShape" presStyleLbl="node1" presStyleIdx="2" presStyleCnt="3"/>
      <dgm:spPr/>
    </dgm:pt>
    <dgm:pt modelId="{726090F8-B643-42A9-BE7C-F8F9F90EA66C}" type="pres">
      <dgm:prSet presAssocID="{67455A89-0BB3-4372-91E3-16E5F1733D26}" presName="nodeTx" presStyleLbl="node1" presStyleIdx="2" presStyleCnt="3">
        <dgm:presLayoutVars>
          <dgm:bulletEnabled val="1"/>
        </dgm:presLayoutVars>
      </dgm:prSet>
      <dgm:spPr/>
    </dgm:pt>
    <dgm:pt modelId="{E265CF62-9CAE-4A47-AB7A-4DFDD3C56163}" type="pres">
      <dgm:prSet presAssocID="{67455A89-0BB3-4372-91E3-16E5F1733D26}" presName="invisiNode" presStyleLbl="node1" presStyleIdx="2" presStyleCnt="3"/>
      <dgm:spPr/>
    </dgm:pt>
    <dgm:pt modelId="{757305F7-E5F8-4C82-BA17-C2AF0DEA7C62}" type="pres">
      <dgm:prSet presAssocID="{67455A89-0BB3-4372-91E3-16E5F1733D26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 RTL"/>
        </a:ext>
      </dgm:extLst>
    </dgm:pt>
  </dgm:ptLst>
  <dgm:cxnLst>
    <dgm:cxn modelId="{D3B9A02E-DE29-4455-940E-99F707436B36}" type="presOf" srcId="{C2140036-BB5E-4FE0-8F61-98A179B6189A}" destId="{32034820-9B5C-488B-93BC-619FDE997016}" srcOrd="1" destOrd="0" presId="urn:microsoft.com/office/officeart/2005/8/layout/hList7"/>
    <dgm:cxn modelId="{9AB69F3D-437C-4B7C-BCA8-55A286A21D1C}" type="presOf" srcId="{67455A89-0BB3-4372-91E3-16E5F1733D26}" destId="{34FD925C-41BD-48DD-9523-034DC96EBCD3}" srcOrd="0" destOrd="0" presId="urn:microsoft.com/office/officeart/2005/8/layout/hList7"/>
    <dgm:cxn modelId="{FC795045-1454-4513-9DAE-E9B51E9EB452}" type="presOf" srcId="{3F651C44-962E-4B03-80F8-8A3B2A4F5AB0}" destId="{B3779831-A9CF-4CDA-A4CE-05E5DBE6B128}" srcOrd="0" destOrd="0" presId="urn:microsoft.com/office/officeart/2005/8/layout/hList7"/>
    <dgm:cxn modelId="{1D01DC69-7D5E-4664-A3CD-E978DC6E1300}" srcId="{FF3E7A2E-6137-4FE6-9413-A7BF34D0A8AB}" destId="{74A3992E-BE0D-4436-8BF6-4135D5B88F95}" srcOrd="1" destOrd="0" parTransId="{416036BE-FFC0-4F92-B0DB-AABD7813168D}" sibTransId="{3F651C44-962E-4B03-80F8-8A3B2A4F5AB0}"/>
    <dgm:cxn modelId="{839A1575-08F0-4165-8AA9-1815705B8269}" type="presOf" srcId="{D10144F3-0B4A-4E56-A8DA-D82E354CEDE1}" destId="{5ED2C2DD-D75B-4F14-A5A2-85657AE2269D}" srcOrd="0" destOrd="0" presId="urn:microsoft.com/office/officeart/2005/8/layout/hList7"/>
    <dgm:cxn modelId="{58665497-A356-4232-8CC1-7E6A11930AF1}" srcId="{FF3E7A2E-6137-4FE6-9413-A7BF34D0A8AB}" destId="{67455A89-0BB3-4372-91E3-16E5F1733D26}" srcOrd="2" destOrd="0" parTransId="{B49CC62D-A823-443A-AD6C-73628692F74E}" sibTransId="{D4305E97-C7DA-4C00-B711-077D2DE1CE91}"/>
    <dgm:cxn modelId="{CDF65AA5-8DE7-40A3-B1F6-5DD9AB544467}" type="presOf" srcId="{C2140036-BB5E-4FE0-8F61-98A179B6189A}" destId="{49BA74E8-0E70-4A65-976F-69C01FDCCB64}" srcOrd="0" destOrd="0" presId="urn:microsoft.com/office/officeart/2005/8/layout/hList7"/>
    <dgm:cxn modelId="{7FD604B1-C12C-4BAF-8598-649F0A2E3233}" type="presOf" srcId="{67455A89-0BB3-4372-91E3-16E5F1733D26}" destId="{726090F8-B643-42A9-BE7C-F8F9F90EA66C}" srcOrd="1" destOrd="0" presId="urn:microsoft.com/office/officeart/2005/8/layout/hList7"/>
    <dgm:cxn modelId="{356E88C9-83CC-4AA6-9C03-043980122B72}" type="presOf" srcId="{74A3992E-BE0D-4436-8BF6-4135D5B88F95}" destId="{ED7759B8-A221-434A-BB35-EC94EB90E2FE}" srcOrd="0" destOrd="0" presId="urn:microsoft.com/office/officeart/2005/8/layout/hList7"/>
    <dgm:cxn modelId="{853888F9-8250-4FAF-BB8C-897A494940FB}" type="presOf" srcId="{FF3E7A2E-6137-4FE6-9413-A7BF34D0A8AB}" destId="{2F4AA21E-D3FE-4235-8F9A-EE6AF5A45A05}" srcOrd="0" destOrd="0" presId="urn:microsoft.com/office/officeart/2005/8/layout/hList7"/>
    <dgm:cxn modelId="{0DF03CFB-9662-45F5-8B24-436A936CAD31}" type="presOf" srcId="{74A3992E-BE0D-4436-8BF6-4135D5B88F95}" destId="{AAF18A17-E1E7-4843-9AF3-FA04B3C33491}" srcOrd="1" destOrd="0" presId="urn:microsoft.com/office/officeart/2005/8/layout/hList7"/>
    <dgm:cxn modelId="{7FF328FE-1E7D-4A15-A7AA-F3A98F7C02D5}" srcId="{FF3E7A2E-6137-4FE6-9413-A7BF34D0A8AB}" destId="{C2140036-BB5E-4FE0-8F61-98A179B6189A}" srcOrd="0" destOrd="0" parTransId="{7EBE96D8-F7E9-4E63-87FC-7A73D4035C13}" sibTransId="{D10144F3-0B4A-4E56-A8DA-D82E354CEDE1}"/>
    <dgm:cxn modelId="{9DCE9C2C-C1A0-455D-A509-60D7A68CBC92}" type="presParOf" srcId="{2F4AA21E-D3FE-4235-8F9A-EE6AF5A45A05}" destId="{4853F04B-F479-429F-A606-4875BE9AC920}" srcOrd="0" destOrd="0" presId="urn:microsoft.com/office/officeart/2005/8/layout/hList7"/>
    <dgm:cxn modelId="{5B3021BD-5D3F-4E62-B39A-D43B8CD0A342}" type="presParOf" srcId="{2F4AA21E-D3FE-4235-8F9A-EE6AF5A45A05}" destId="{6A2D3AB9-5234-48E9-8B02-232004F37D71}" srcOrd="1" destOrd="0" presId="urn:microsoft.com/office/officeart/2005/8/layout/hList7"/>
    <dgm:cxn modelId="{55198BA1-C4A6-4F07-A3C9-156467D353D9}" type="presParOf" srcId="{6A2D3AB9-5234-48E9-8B02-232004F37D71}" destId="{669C9F2D-C21F-41F9-B934-8C5BB8012485}" srcOrd="0" destOrd="0" presId="urn:microsoft.com/office/officeart/2005/8/layout/hList7"/>
    <dgm:cxn modelId="{1D086D3B-E430-4C96-BDB6-77911C687A47}" type="presParOf" srcId="{669C9F2D-C21F-41F9-B934-8C5BB8012485}" destId="{49BA74E8-0E70-4A65-976F-69C01FDCCB64}" srcOrd="0" destOrd="0" presId="urn:microsoft.com/office/officeart/2005/8/layout/hList7"/>
    <dgm:cxn modelId="{FE65E4A7-962A-4D71-B640-C99B3704AD5E}" type="presParOf" srcId="{669C9F2D-C21F-41F9-B934-8C5BB8012485}" destId="{32034820-9B5C-488B-93BC-619FDE997016}" srcOrd="1" destOrd="0" presId="urn:microsoft.com/office/officeart/2005/8/layout/hList7"/>
    <dgm:cxn modelId="{27FAD4E1-023B-43A0-9BF9-7B3EF64F5E5E}" type="presParOf" srcId="{669C9F2D-C21F-41F9-B934-8C5BB8012485}" destId="{707F119C-8B90-4474-96B7-3478ADF49FE4}" srcOrd="2" destOrd="0" presId="urn:microsoft.com/office/officeart/2005/8/layout/hList7"/>
    <dgm:cxn modelId="{9F73DBE3-1BEF-4CA7-9379-D45B4C27A993}" type="presParOf" srcId="{669C9F2D-C21F-41F9-B934-8C5BB8012485}" destId="{39061CBC-B46B-4196-917F-C4FCBB3F2E0A}" srcOrd="3" destOrd="0" presId="urn:microsoft.com/office/officeart/2005/8/layout/hList7"/>
    <dgm:cxn modelId="{EE86EE7A-80D3-401C-8CB3-BB150FF1767E}" type="presParOf" srcId="{6A2D3AB9-5234-48E9-8B02-232004F37D71}" destId="{5ED2C2DD-D75B-4F14-A5A2-85657AE2269D}" srcOrd="1" destOrd="0" presId="urn:microsoft.com/office/officeart/2005/8/layout/hList7"/>
    <dgm:cxn modelId="{16A6C65D-E5C4-4001-9830-565E7214DC84}" type="presParOf" srcId="{6A2D3AB9-5234-48E9-8B02-232004F37D71}" destId="{D0CFEEF7-A913-4F52-A184-355371DA2ABF}" srcOrd="2" destOrd="0" presId="urn:microsoft.com/office/officeart/2005/8/layout/hList7"/>
    <dgm:cxn modelId="{3930148E-B7B6-4055-B000-2D58657DBEE6}" type="presParOf" srcId="{D0CFEEF7-A913-4F52-A184-355371DA2ABF}" destId="{ED7759B8-A221-434A-BB35-EC94EB90E2FE}" srcOrd="0" destOrd="0" presId="urn:microsoft.com/office/officeart/2005/8/layout/hList7"/>
    <dgm:cxn modelId="{F2EF6312-41D5-4B06-9016-3935F5992045}" type="presParOf" srcId="{D0CFEEF7-A913-4F52-A184-355371DA2ABF}" destId="{AAF18A17-E1E7-4843-9AF3-FA04B3C33491}" srcOrd="1" destOrd="0" presId="urn:microsoft.com/office/officeart/2005/8/layout/hList7"/>
    <dgm:cxn modelId="{BB515327-ACBA-43A9-84E1-E07AA489D210}" type="presParOf" srcId="{D0CFEEF7-A913-4F52-A184-355371DA2ABF}" destId="{E002B336-81DC-48BE-BCA8-F5071BAD5702}" srcOrd="2" destOrd="0" presId="urn:microsoft.com/office/officeart/2005/8/layout/hList7"/>
    <dgm:cxn modelId="{7CD4FB85-13B3-407F-855A-310EF29566CB}" type="presParOf" srcId="{D0CFEEF7-A913-4F52-A184-355371DA2ABF}" destId="{6EFE4E3D-96AA-4702-A727-713E63B852EC}" srcOrd="3" destOrd="0" presId="urn:microsoft.com/office/officeart/2005/8/layout/hList7"/>
    <dgm:cxn modelId="{8E574BDB-7207-4DD4-8A8C-64FC9A4C68B9}" type="presParOf" srcId="{6A2D3AB9-5234-48E9-8B02-232004F37D71}" destId="{B3779831-A9CF-4CDA-A4CE-05E5DBE6B128}" srcOrd="3" destOrd="0" presId="urn:microsoft.com/office/officeart/2005/8/layout/hList7"/>
    <dgm:cxn modelId="{B824D4EB-0E10-4627-A5FA-FE7E248559E7}" type="presParOf" srcId="{6A2D3AB9-5234-48E9-8B02-232004F37D71}" destId="{7DE6FD0F-CA4B-4253-BD07-597F7148E254}" srcOrd="4" destOrd="0" presId="urn:microsoft.com/office/officeart/2005/8/layout/hList7"/>
    <dgm:cxn modelId="{B982066C-C771-44CF-B3EA-C58DB0BB6FDA}" type="presParOf" srcId="{7DE6FD0F-CA4B-4253-BD07-597F7148E254}" destId="{34FD925C-41BD-48DD-9523-034DC96EBCD3}" srcOrd="0" destOrd="0" presId="urn:microsoft.com/office/officeart/2005/8/layout/hList7"/>
    <dgm:cxn modelId="{BF735349-44B6-4DC0-90D5-FAD7C70E5736}" type="presParOf" srcId="{7DE6FD0F-CA4B-4253-BD07-597F7148E254}" destId="{726090F8-B643-42A9-BE7C-F8F9F90EA66C}" srcOrd="1" destOrd="0" presId="urn:microsoft.com/office/officeart/2005/8/layout/hList7"/>
    <dgm:cxn modelId="{E34188EA-C4CA-48C4-8607-7C84BA1FFE72}" type="presParOf" srcId="{7DE6FD0F-CA4B-4253-BD07-597F7148E254}" destId="{E265CF62-9CAE-4A47-AB7A-4DFDD3C56163}" srcOrd="2" destOrd="0" presId="urn:microsoft.com/office/officeart/2005/8/layout/hList7"/>
    <dgm:cxn modelId="{F5EB4C17-3707-4BEB-BF2E-38FF8E6443B5}" type="presParOf" srcId="{7DE6FD0F-CA4B-4253-BD07-597F7148E254}" destId="{757305F7-E5F8-4C82-BA17-C2AF0DEA7C6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A74E8-0E70-4A65-976F-69C01FDCCB64}">
      <dsp:nvSpPr>
        <dsp:cNvPr id="0" name=""/>
        <dsp:cNvSpPr/>
      </dsp:nvSpPr>
      <dsp:spPr>
        <a:xfrm>
          <a:off x="1727" y="0"/>
          <a:ext cx="2688282" cy="3468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Marketing, Recruitment, Outreach, and Student Success</a:t>
          </a:r>
        </a:p>
      </dsp:txBody>
      <dsp:txXfrm>
        <a:off x="1727" y="1387474"/>
        <a:ext cx="2688282" cy="1387474"/>
      </dsp:txXfrm>
    </dsp:sp>
    <dsp:sp modelId="{39061CBC-B46B-4196-917F-C4FCBB3F2E0A}">
      <dsp:nvSpPr>
        <dsp:cNvPr id="0" name=""/>
        <dsp:cNvSpPr/>
      </dsp:nvSpPr>
      <dsp:spPr>
        <a:xfrm>
          <a:off x="768332" y="208121"/>
          <a:ext cx="1155072" cy="11550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759B8-A221-434A-BB35-EC94EB90E2FE}">
      <dsp:nvSpPr>
        <dsp:cNvPr id="0" name=""/>
        <dsp:cNvSpPr/>
      </dsp:nvSpPr>
      <dsp:spPr>
        <a:xfrm>
          <a:off x="2770658" y="0"/>
          <a:ext cx="2688282" cy="3468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Curriculum Development, Course Scheduling, and Compliance</a:t>
          </a:r>
        </a:p>
      </dsp:txBody>
      <dsp:txXfrm>
        <a:off x="2770658" y="1387474"/>
        <a:ext cx="2688282" cy="1387474"/>
      </dsp:txXfrm>
    </dsp:sp>
    <dsp:sp modelId="{6EFE4E3D-96AA-4702-A727-713E63B852EC}">
      <dsp:nvSpPr>
        <dsp:cNvPr id="0" name=""/>
        <dsp:cNvSpPr/>
      </dsp:nvSpPr>
      <dsp:spPr>
        <a:xfrm>
          <a:off x="3537263" y="208121"/>
          <a:ext cx="1155072" cy="115507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D925C-41BD-48DD-9523-034DC96EBCD3}">
      <dsp:nvSpPr>
        <dsp:cNvPr id="0" name=""/>
        <dsp:cNvSpPr/>
      </dsp:nvSpPr>
      <dsp:spPr>
        <a:xfrm>
          <a:off x="5539589" y="0"/>
          <a:ext cx="2688282" cy="3468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Data Analytics and Management </a:t>
          </a:r>
        </a:p>
      </dsp:txBody>
      <dsp:txXfrm>
        <a:off x="5539589" y="1387474"/>
        <a:ext cx="2688282" cy="1387474"/>
      </dsp:txXfrm>
    </dsp:sp>
    <dsp:sp modelId="{757305F7-E5F8-4C82-BA17-C2AF0DEA7C62}">
      <dsp:nvSpPr>
        <dsp:cNvPr id="0" name=""/>
        <dsp:cNvSpPr/>
      </dsp:nvSpPr>
      <dsp:spPr>
        <a:xfrm>
          <a:off x="6306194" y="208121"/>
          <a:ext cx="1155072" cy="115507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3F04B-F479-429F-A606-4875BE9AC920}">
      <dsp:nvSpPr>
        <dsp:cNvPr id="0" name=""/>
        <dsp:cNvSpPr/>
      </dsp:nvSpPr>
      <dsp:spPr>
        <a:xfrm>
          <a:off x="329183" y="2774949"/>
          <a:ext cx="7571232" cy="52030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6A4CF-354F-B74D-92D0-6B9B6EA3D4D9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5D556-A72A-AD4D-B42C-8C8236EBB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5D556-A72A-AD4D-B42C-8C8236EBB9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57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Olivia – refer to HSC</a:t>
            </a:r>
          </a:p>
          <a:p>
            <a:r>
              <a:rPr lang="en-US" dirty="0"/>
              <a:t>Our other three Undergraduate degrees require licensure or certification in the specific field.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5D556-A72A-AD4D-B42C-8C8236EBB9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44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Olivia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5D556-A72A-AD4D-B42C-8C8236EBB9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08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5D556-A72A-AD4D-B42C-8C8236EBB9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09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5D556-A72A-AD4D-B42C-8C8236EBB9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97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5D556-A72A-AD4D-B42C-8C8236EBB9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43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Olivia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5D556-A72A-AD4D-B42C-8C8236EBB9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33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Olivia &amp; Tina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5D556-A72A-AD4D-B42C-8C8236EBB9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82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Questions? Issues?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5D556-A72A-AD4D-B42C-8C8236EBB9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68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5D556-A72A-AD4D-B42C-8C8236EBB9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01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Olivia – integrated advisement, not academic advisement – don’t lift holds, support – Grew up close to Valencia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5D556-A72A-AD4D-B42C-8C8236EBB9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64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5D556-A72A-AD4D-B42C-8C8236EBB9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95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5D556-A72A-AD4D-B42C-8C8236EBB9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96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Olivia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5D556-A72A-AD4D-B42C-8C8236EBB9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19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Olivia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5D556-A72A-AD4D-B42C-8C8236EBB9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99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Olivia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5D556-A72A-AD4D-B42C-8C8236EBB9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88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Olivia</a:t>
            </a:r>
          </a:p>
          <a:p>
            <a:r>
              <a:rPr lang="en-US" dirty="0"/>
              <a:t>• BBA and Psych have been among our most popular undergraduate programs.</a:t>
            </a:r>
          </a:p>
          <a:p>
            <a:r>
              <a:rPr lang="en-US" dirty="0"/>
              <a:t>• BA in LA offers you the chance to create your own degree plan. </a:t>
            </a:r>
          </a:p>
          <a:p>
            <a:r>
              <a:rPr lang="en-US" dirty="0"/>
              <a:t>• The ITT program through OILS is one that would go great with any career.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5D556-A72A-AD4D-B42C-8C8236EBB9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ltGray">
          <a:xfrm>
            <a:off x="0" y="3851572"/>
            <a:ext cx="9144000" cy="1291927"/>
          </a:xfrm>
          <a:prstGeom prst="rect">
            <a:avLst/>
          </a:prstGeom>
          <a:blipFill dpi="0" rotWithShape="1">
            <a:blip r:embed="rId2"/>
            <a:srcRect/>
            <a:stretch>
              <a:fillRect t="-1" b="-152145"/>
            </a:stretch>
          </a:blip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ltGray">
          <a:xfrm>
            <a:off x="1" y="0"/>
            <a:ext cx="9143999" cy="385157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2080"/>
            <a:ext cx="8077200" cy="1747520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ctr">
              <a:defRPr sz="4700" b="1">
                <a:solidFill>
                  <a:schemeClr val="tx1">
                    <a:lumMod val="9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368"/>
            <a:ext cx="8077200" cy="1124712"/>
          </a:xfrm>
        </p:spPr>
        <p:txBody>
          <a:bodyPr lIns="118872" tIns="0" rIns="45720" bIns="0"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0" y="384625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0" y="3884171"/>
            <a:ext cx="4492487" cy="129226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16586"/>
            <a:ext cx="2525150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13" y="1113606"/>
            <a:ext cx="2839025" cy="4029894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4595" y="1296162"/>
            <a:ext cx="5668665" cy="3429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877824"/>
            <a:ext cx="2523744" cy="150876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877824"/>
            <a:ext cx="5193792" cy="1508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877824"/>
            <a:ext cx="733864" cy="150876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71639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ltGray">
          <a:xfrm>
            <a:off x="1" y="-22860"/>
            <a:ext cx="9143999" cy="51435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2080"/>
            <a:ext cx="8077200" cy="1747520"/>
          </a:xfrm>
          <a:effectLst/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>
              <a:defRPr sz="4700" b="1">
                <a:solidFill>
                  <a:schemeClr val="tx1">
                    <a:lumMod val="95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368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486918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600" dirty="0">
                <a:latin typeface="Gotham Book" charset="0"/>
                <a:ea typeface="Gotham Book" charset="0"/>
                <a:cs typeface="Gotham Book" charset="0"/>
              </a:rPr>
              <a:t>THE UNIVERSITY OF NEW MEXICO</a:t>
            </a:r>
          </a:p>
        </p:txBody>
      </p:sp>
    </p:spTree>
    <p:extLst>
      <p:ext uri="{BB962C8B-B14F-4D97-AF65-F5344CB8AC3E}">
        <p14:creationId xmlns:p14="http://schemas.microsoft.com/office/powerpoint/2010/main" val="1668541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939546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ltGray">
          <a:xfrm>
            <a:off x="0" y="1885950"/>
            <a:ext cx="9144000" cy="32575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ltGray">
          <a:xfrm>
            <a:off x="0" y="1"/>
            <a:ext cx="9144000" cy="19518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1951890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227582"/>
          </a:xfrm>
          <a:effectLst/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>
              <a:defRPr sz="3600" b="1" cap="none" baseline="0">
                <a:solidFill>
                  <a:schemeClr val="tx1">
                    <a:lumMod val="9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371600"/>
            <a:ext cx="8022336" cy="51435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486918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600" dirty="0">
                <a:latin typeface="Gotham Book" charset="0"/>
                <a:ea typeface="Gotham Book" charset="0"/>
                <a:cs typeface="Gotham Book" charset="0"/>
              </a:rPr>
              <a:t>THE UNIVERSITY OF NEW MEXICO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452"/>
            <a:ext cx="4038600" cy="346786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452"/>
            <a:ext cx="4038600" cy="346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857749"/>
            <a:ext cx="2133600" cy="205740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4241"/>
            <a:ext cx="4040188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713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4241"/>
            <a:ext cx="4041775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3713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857749"/>
            <a:ext cx="2133600" cy="205740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57749"/>
            <a:ext cx="2133600" cy="205740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4857749"/>
            <a:ext cx="5507719" cy="20574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857749"/>
            <a:ext cx="2133600" cy="205740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0597" y="4857749"/>
            <a:ext cx="5507719" cy="20574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14300"/>
            <a:ext cx="2523744" cy="733806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307350"/>
            <a:ext cx="5920641" cy="34191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297514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857749"/>
            <a:ext cx="2133600" cy="205740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597" y="4857749"/>
            <a:ext cx="5507719" cy="20574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7692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1" y="0"/>
            <a:ext cx="9143999" cy="1075300"/>
          </a:xfrm>
          <a:prstGeom prst="rect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38297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1394"/>
            <a:ext cx="8229600" cy="346920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486918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600" dirty="0">
                <a:latin typeface="Gotham Book" charset="0"/>
                <a:ea typeface="Gotham Book" charset="0"/>
                <a:cs typeface="Gotham Book" charset="0"/>
              </a:rPr>
              <a:t>THE UNIVERSITY OF NEW MEXICO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2" r:id="rId10"/>
  </p:sldLayoutIdLst>
  <p:txStyles>
    <p:titleStyle>
      <a:lvl1pPr algn="l" rtl="0" eaLnBrk="1" latinLnBrk="0" hangingPunct="1">
        <a:spcBef>
          <a:spcPct val="0"/>
        </a:spcBef>
        <a:buNone/>
        <a:defRPr kumimoji="0" sz="3400" b="1" i="0" kern="1200" spc="0">
          <a:solidFill>
            <a:schemeClr val="bg1"/>
          </a:solidFill>
          <a:effectLst/>
          <a:latin typeface="Vitesse Bold" charset="0"/>
          <a:ea typeface="Vitesse Bold" charset="0"/>
          <a:cs typeface="Vitesse Bold" charset="0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 spc="0">
          <a:solidFill>
            <a:schemeClr val="tx2"/>
          </a:solidFill>
          <a:latin typeface="Gotham Book" charset="0"/>
          <a:ea typeface="Gotham Book" charset="0"/>
          <a:cs typeface="Gotham Book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 spc="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 spc="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 spc="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pc="0" smtClean="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11" Type="http://schemas.openxmlformats.org/officeDocument/2006/relationships/image" Target="../media/image29.png"/><Relationship Id="rId5" Type="http://schemas.openxmlformats.org/officeDocument/2006/relationships/image" Target="../media/image25.jpe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online@unm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zunigat@unm.ed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B3A59-284B-47F5-BEB4-9E49EB4642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Meet the </a:t>
            </a:r>
            <a:br>
              <a:rPr lang="en-US" dirty="0"/>
            </a:br>
            <a:r>
              <a:rPr lang="en-US" dirty="0"/>
              <a:t>UNM Online Student Success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63BE84-D2CE-4915-8C95-F46B41FCCD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UNM-Valencia </a:t>
            </a:r>
            <a:r>
              <a:rPr lang="en-US" dirty="0" err="1"/>
              <a:t>OTEx</a:t>
            </a:r>
            <a:r>
              <a:rPr lang="en-US" dirty="0"/>
              <a:t> Conference 2023</a:t>
            </a:r>
          </a:p>
        </p:txBody>
      </p:sp>
    </p:spTree>
    <p:extLst>
      <p:ext uri="{BB962C8B-B14F-4D97-AF65-F5344CB8AC3E}">
        <p14:creationId xmlns:p14="http://schemas.microsoft.com/office/powerpoint/2010/main" val="185428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04"/>
            <a:ext cx="8229600" cy="938297"/>
          </a:xfrm>
        </p:spPr>
        <p:txBody>
          <a:bodyPr/>
          <a:lstStyle/>
          <a:p>
            <a:r>
              <a:rPr lang="en-US" dirty="0"/>
              <a:t>Undergraduate Degrees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352" y="1173454"/>
            <a:ext cx="4957822" cy="35404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Business Administration (BBA)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Chicana &amp; Chicano Studies (BA)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Community Health Education</a:t>
            </a:r>
            <a:r>
              <a:rPr lang="en-US" sz="1400" b="1" dirty="0"/>
              <a:t> </a:t>
            </a:r>
            <a:r>
              <a:rPr lang="en-US" sz="1400" dirty="0"/>
              <a:t>(BS)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Economics (BA)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Instructional Technology &amp; Training (BS)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Intercultural Communications (BA)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Interpersonal Communications (BA)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Liberal Arts (BALA)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Native American Studies (BA)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Psychology (BA)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Strategic Communication (BA)</a:t>
            </a:r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9BAF9744-2D68-FC42-AB91-FEE5673EBA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02" y="0"/>
            <a:ext cx="1165686" cy="10525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696607"/>
            <a:ext cx="35269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608" lvl="1" algn="r">
              <a:spcBef>
                <a:spcPts val="600"/>
              </a:spcBef>
              <a:buClr>
                <a:schemeClr val="tx1"/>
              </a:buClr>
            </a:pPr>
            <a:r>
              <a:rPr lang="en-US" sz="1200" dirty="0">
                <a:solidFill>
                  <a:schemeClr val="bg1"/>
                </a:solidFill>
                <a:latin typeface="Gotham Book"/>
              </a:rPr>
              <a:t>online.unm.edu/online-degrees</a:t>
            </a:r>
            <a:endParaRPr lang="en-US" sz="2000" dirty="0">
              <a:solidFill>
                <a:schemeClr val="bg1"/>
              </a:solidFill>
              <a:latin typeface="Gotham Book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70E468-9533-4F84-A13C-5389BFA41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029" y="1362146"/>
            <a:ext cx="4297661" cy="11380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609F30-D9F8-464B-B18F-CF94E0DA5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624" y="3637286"/>
            <a:ext cx="4456322" cy="1076604"/>
          </a:xfrm>
          <a:prstGeom prst="rect">
            <a:avLst/>
          </a:prstGeom>
        </p:spPr>
      </p:pic>
      <p:pic>
        <p:nvPicPr>
          <p:cNvPr id="31" name="Picture 30" descr="A picture containing logo&#10;&#10;Description automatically generated">
            <a:extLst>
              <a:ext uri="{FF2B5EF4-FFF2-40B4-BE49-F238E27FC236}">
                <a16:creationId xmlns:a16="http://schemas.microsoft.com/office/drawing/2014/main" id="{B338BA65-FE2E-47A7-825A-44601C97C5A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3" b="96135" l="5455" r="94545">
                        <a14:foregroundMark x1="32727" y1="5797" x2="32727" y2="5797"/>
                        <a14:foregroundMark x1="36364" y1="2415" x2="36364" y2="2415"/>
                        <a14:foregroundMark x1="5455" y1="50242" x2="5455" y2="50242"/>
                        <a14:foregroundMark x1="89091" y1="32367" x2="89091" y2="32367"/>
                        <a14:foregroundMark x1="36364" y1="91787" x2="36364" y2="91787"/>
                        <a14:foregroundMark x1="33636" y1="96618" x2="33636" y2="96618"/>
                        <a14:foregroundMark x1="94545" y1="28986" x2="94545" y2="28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087" y="1368528"/>
            <a:ext cx="91852" cy="172849"/>
          </a:xfrm>
          <a:prstGeom prst="rect">
            <a:avLst/>
          </a:prstGeom>
        </p:spPr>
      </p:pic>
      <p:pic>
        <p:nvPicPr>
          <p:cNvPr id="32" name="Picture 31" descr="A picture containing logo&#10;&#10;Description automatically generated">
            <a:extLst>
              <a:ext uri="{FF2B5EF4-FFF2-40B4-BE49-F238E27FC236}">
                <a16:creationId xmlns:a16="http://schemas.microsoft.com/office/drawing/2014/main" id="{DAC87A27-5DF8-476E-9D56-0B5D65D3FA5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3" b="96135" l="5455" r="94545">
                        <a14:foregroundMark x1="32727" y1="5797" x2="32727" y2="5797"/>
                        <a14:foregroundMark x1="36364" y1="2415" x2="36364" y2="2415"/>
                        <a14:foregroundMark x1="5455" y1="50242" x2="5455" y2="50242"/>
                        <a14:foregroundMark x1="89091" y1="32367" x2="89091" y2="32367"/>
                        <a14:foregroundMark x1="36364" y1="91787" x2="36364" y2="91787"/>
                        <a14:foregroundMark x1="33636" y1="96618" x2="33636" y2="96618"/>
                        <a14:foregroundMark x1="94545" y1="28986" x2="94545" y2="28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969" y="1687395"/>
            <a:ext cx="91852" cy="172849"/>
          </a:xfrm>
          <a:prstGeom prst="rect">
            <a:avLst/>
          </a:prstGeom>
        </p:spPr>
      </p:pic>
      <p:pic>
        <p:nvPicPr>
          <p:cNvPr id="33" name="Picture 32" descr="A picture containing logo&#10;&#10;Description automatically generated">
            <a:extLst>
              <a:ext uri="{FF2B5EF4-FFF2-40B4-BE49-F238E27FC236}">
                <a16:creationId xmlns:a16="http://schemas.microsoft.com/office/drawing/2014/main" id="{32E32CB1-1F33-45FA-9216-7EC4906FF6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3" b="96135" l="5455" r="94545">
                        <a14:foregroundMark x1="32727" y1="5797" x2="32727" y2="5797"/>
                        <a14:foregroundMark x1="36364" y1="2415" x2="36364" y2="2415"/>
                        <a14:foregroundMark x1="5455" y1="50242" x2="5455" y2="50242"/>
                        <a14:foregroundMark x1="89091" y1="32367" x2="89091" y2="32367"/>
                        <a14:foregroundMark x1="36364" y1="91787" x2="36364" y2="91787"/>
                        <a14:foregroundMark x1="33636" y1="96618" x2="33636" y2="96618"/>
                        <a14:foregroundMark x1="94545" y1="28986" x2="94545" y2="28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37" y="2012644"/>
            <a:ext cx="91852" cy="172849"/>
          </a:xfrm>
          <a:prstGeom prst="rect">
            <a:avLst/>
          </a:prstGeom>
        </p:spPr>
      </p:pic>
      <p:pic>
        <p:nvPicPr>
          <p:cNvPr id="35" name="Picture 34" descr="A picture containing logo&#10;&#10;Description automatically generated">
            <a:extLst>
              <a:ext uri="{FF2B5EF4-FFF2-40B4-BE49-F238E27FC236}">
                <a16:creationId xmlns:a16="http://schemas.microsoft.com/office/drawing/2014/main" id="{5E299285-CBE3-4069-B396-BF7910460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3" b="96135" l="5455" r="94545">
                        <a14:foregroundMark x1="32727" y1="5797" x2="32727" y2="5797"/>
                        <a14:foregroundMark x1="36364" y1="2415" x2="36364" y2="2415"/>
                        <a14:foregroundMark x1="5455" y1="50242" x2="5455" y2="50242"/>
                        <a14:foregroundMark x1="89091" y1="32367" x2="89091" y2="32367"/>
                        <a14:foregroundMark x1="36364" y1="91787" x2="36364" y2="91787"/>
                        <a14:foregroundMark x1="33636" y1="96618" x2="33636" y2="96618"/>
                        <a14:foregroundMark x1="94545" y1="28986" x2="94545" y2="28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081" y="3919181"/>
            <a:ext cx="91852" cy="172849"/>
          </a:xfrm>
          <a:prstGeom prst="rect">
            <a:avLst/>
          </a:prstGeom>
        </p:spPr>
      </p:pic>
      <p:pic>
        <p:nvPicPr>
          <p:cNvPr id="36" name="Picture 35" descr="A picture containing logo&#10;&#10;Description automatically generated">
            <a:extLst>
              <a:ext uri="{FF2B5EF4-FFF2-40B4-BE49-F238E27FC236}">
                <a16:creationId xmlns:a16="http://schemas.microsoft.com/office/drawing/2014/main" id="{BEA7500E-C7B2-4E33-A625-AF0033D877D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3" b="96135" l="5455" r="94545">
                        <a14:foregroundMark x1="32727" y1="5797" x2="32727" y2="5797"/>
                        <a14:foregroundMark x1="36364" y1="2415" x2="36364" y2="2415"/>
                        <a14:foregroundMark x1="5455" y1="50242" x2="5455" y2="50242"/>
                        <a14:foregroundMark x1="89091" y1="32367" x2="89091" y2="32367"/>
                        <a14:foregroundMark x1="36364" y1="91787" x2="36364" y2="91787"/>
                        <a14:foregroundMark x1="33636" y1="96618" x2="33636" y2="96618"/>
                        <a14:foregroundMark x1="94545" y1="28986" x2="94545" y2="28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33" y="4571506"/>
            <a:ext cx="91852" cy="172849"/>
          </a:xfrm>
          <a:prstGeom prst="rect">
            <a:avLst/>
          </a:prstGeom>
        </p:spPr>
      </p:pic>
      <p:pic>
        <p:nvPicPr>
          <p:cNvPr id="37" name="Picture 36" descr="A picture containing logo&#10;&#10;Description automatically generated">
            <a:extLst>
              <a:ext uri="{FF2B5EF4-FFF2-40B4-BE49-F238E27FC236}">
                <a16:creationId xmlns:a16="http://schemas.microsoft.com/office/drawing/2014/main" id="{4E66E660-E910-44F9-97FA-62D349D2901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3" b="96135" l="5455" r="94545">
                        <a14:foregroundMark x1="32727" y1="5797" x2="32727" y2="5797"/>
                        <a14:foregroundMark x1="36364" y1="2415" x2="36364" y2="2415"/>
                        <a14:foregroundMark x1="5455" y1="50242" x2="5455" y2="50242"/>
                        <a14:foregroundMark x1="89091" y1="32367" x2="89091" y2="32367"/>
                        <a14:foregroundMark x1="36364" y1="91787" x2="36364" y2="91787"/>
                        <a14:foregroundMark x1="33636" y1="96618" x2="33636" y2="96618"/>
                        <a14:foregroundMark x1="94545" y1="28986" x2="94545" y2="28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34" y="4231701"/>
            <a:ext cx="91852" cy="1728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E4C6C5-937C-4D40-8D6E-1AFD0FDC14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8527" y="3637286"/>
            <a:ext cx="1446516" cy="108833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26D567C-71B9-430C-BFF8-0CA419477B3E}"/>
              </a:ext>
            </a:extLst>
          </p:cNvPr>
          <p:cNvSpPr txBox="1"/>
          <p:nvPr/>
        </p:nvSpPr>
        <p:spPr>
          <a:xfrm>
            <a:off x="5749077" y="1129565"/>
            <a:ext cx="2484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otham Book" pitchFamily="50" charset="0"/>
              </a:rPr>
              <a:t>= Accelerated Online Program</a:t>
            </a:r>
          </a:p>
        </p:txBody>
      </p:sp>
      <p:pic>
        <p:nvPicPr>
          <p:cNvPr id="40" name="Picture 39" descr="A picture containing logo&#10;&#10;Description automatically generated">
            <a:extLst>
              <a:ext uri="{FF2B5EF4-FFF2-40B4-BE49-F238E27FC236}">
                <a16:creationId xmlns:a16="http://schemas.microsoft.com/office/drawing/2014/main" id="{05B4D56A-CDF0-474F-8F44-084947198AC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3" b="96135" l="5455" r="94545">
                        <a14:foregroundMark x1="32727" y1="5797" x2="32727" y2="5797"/>
                        <a14:foregroundMark x1="36364" y1="2415" x2="36364" y2="2415"/>
                        <a14:foregroundMark x1="5455" y1="50242" x2="5455" y2="50242"/>
                        <a14:foregroundMark x1="89091" y1="32367" x2="89091" y2="32367"/>
                        <a14:foregroundMark x1="36364" y1="91787" x2="36364" y2="91787"/>
                        <a14:foregroundMark x1="33636" y1="96618" x2="33636" y2="96618"/>
                        <a14:foregroundMark x1="94545" y1="28986" x2="94545" y2="28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51" y="1189297"/>
            <a:ext cx="91852" cy="1728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20ADDB-3D08-40E8-8414-549ABDA4E0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0029" y="2428329"/>
            <a:ext cx="4315559" cy="123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10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652" y="1125494"/>
            <a:ext cx="7502578" cy="2115275"/>
          </a:xfrm>
        </p:spPr>
        <p:txBody>
          <a:bodyPr>
            <a:normAutofit/>
          </a:bodyPr>
          <a:lstStyle/>
          <a:p>
            <a:pPr marL="118872" indent="0">
              <a:lnSpc>
                <a:spcPct val="150000"/>
              </a:lnSpc>
              <a:buNone/>
            </a:pPr>
            <a:r>
              <a:rPr lang="en-US" sz="1400" dirty="0"/>
              <a:t>Undergraduate programs in the health industry*: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Dental Hygiene Post-Licensure Program (RDH to BSDH) (AOP) 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Nursing (RN-BSN)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Radiologic Science (BS)</a:t>
            </a:r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9BAF9744-2D68-FC42-AB91-FEE5673EBA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02" y="0"/>
            <a:ext cx="1165686" cy="1052597"/>
          </a:xfrm>
          <a:prstGeom prst="rect">
            <a:avLst/>
          </a:prstGeom>
        </p:spPr>
      </p:pic>
      <p:pic>
        <p:nvPicPr>
          <p:cNvPr id="10" name="Picture 9" descr="People around each other&#10;&#10;Description automatically generated">
            <a:extLst>
              <a:ext uri="{FF2B5EF4-FFF2-40B4-BE49-F238E27FC236}">
                <a16:creationId xmlns:a16="http://schemas.microsoft.com/office/drawing/2014/main" id="{FBBECE4B-A519-7947-B6B6-AAC3BF7329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08" y="2733991"/>
            <a:ext cx="1847088" cy="1572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EBC37D3-4767-0741-B465-E088AAF032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019" y="2733990"/>
            <a:ext cx="1889965" cy="1572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A picture containing text, application&#10;&#10;Description automatically generated">
            <a:extLst>
              <a:ext uri="{FF2B5EF4-FFF2-40B4-BE49-F238E27FC236}">
                <a16:creationId xmlns:a16="http://schemas.microsoft.com/office/drawing/2014/main" id="{C6EBD92C-7515-8F45-AEF6-2E94CF53E5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06" y="2694814"/>
            <a:ext cx="1889965" cy="1572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19704"/>
            <a:ext cx="8229600" cy="938297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400" b="1" i="0" kern="1200" spc="0">
                <a:solidFill>
                  <a:schemeClr val="bg1"/>
                </a:solidFill>
                <a:effectLst/>
                <a:latin typeface="Vitesse Bold" charset="0"/>
                <a:ea typeface="Vitesse Bold" charset="0"/>
                <a:cs typeface="Vitesse Bold" charset="0"/>
              </a:defRPr>
            </a:lvl1pPr>
            <a:extLst/>
          </a:lstStyle>
          <a:p>
            <a:r>
              <a:rPr lang="en-US" dirty="0"/>
              <a:t>Undergraduate Degrees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71133" y="696607"/>
            <a:ext cx="31418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608" lvl="1" algn="r">
              <a:spcBef>
                <a:spcPts val="600"/>
              </a:spcBef>
              <a:buClr>
                <a:schemeClr val="tx1"/>
              </a:buClr>
            </a:pPr>
            <a:r>
              <a:rPr lang="en-US" sz="1200" dirty="0">
                <a:solidFill>
                  <a:schemeClr val="bg1"/>
                </a:solidFill>
                <a:latin typeface="Gotham Book"/>
              </a:rPr>
              <a:t>online.unm.edu/online-degrees</a:t>
            </a:r>
            <a:endParaRPr lang="en-US" sz="2000" dirty="0">
              <a:solidFill>
                <a:schemeClr val="bg1"/>
              </a:solidFill>
              <a:latin typeface="Gotham Boo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5008" y="4446893"/>
            <a:ext cx="7636863" cy="306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en-US" sz="1050" dirty="0">
                <a:latin typeface="Gotham Book"/>
              </a:rPr>
              <a:t>* Note that admission to these three programs requires certification in the respective fields.</a:t>
            </a:r>
          </a:p>
        </p:txBody>
      </p: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BE79F3FC-6478-449B-9915-F2E73355B4C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3" b="96135" l="5455" r="94545">
                        <a14:foregroundMark x1="32727" y1="5797" x2="32727" y2="5797"/>
                        <a14:foregroundMark x1="36364" y1="2415" x2="36364" y2="2415"/>
                        <a14:foregroundMark x1="5455" y1="50242" x2="5455" y2="50242"/>
                        <a14:foregroundMark x1="89091" y1="32367" x2="89091" y2="32367"/>
                        <a14:foregroundMark x1="36364" y1="91787" x2="36364" y2="91787"/>
                        <a14:foregroundMark x1="33636" y1="96618" x2="33636" y2="96618"/>
                        <a14:foregroundMark x1="94545" y1="28986" x2="94545" y2="28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514" y="1700856"/>
            <a:ext cx="91852" cy="1728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E22745-5234-49AA-A5A9-A464C159ED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7024" y="2665404"/>
            <a:ext cx="2360521" cy="17022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036FAB-3D3A-44F5-95F3-2CAEF338D7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1912" y="2630048"/>
            <a:ext cx="2378854" cy="17022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8DCBE2-0409-414D-ABEA-259D72A57F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2129" y="2665404"/>
            <a:ext cx="2214475" cy="189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38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914" y="1185810"/>
            <a:ext cx="3848413" cy="28294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300" dirty="0"/>
              <a:t>Chicana &amp; Chicano Studies</a:t>
            </a:r>
          </a:p>
          <a:p>
            <a:pPr>
              <a:lnSpc>
                <a:spcPct val="150000"/>
              </a:lnSpc>
            </a:pPr>
            <a:r>
              <a:rPr lang="en-US" sz="1300" dirty="0"/>
              <a:t>Communication</a:t>
            </a:r>
          </a:p>
          <a:p>
            <a:pPr>
              <a:lnSpc>
                <a:spcPct val="150000"/>
              </a:lnSpc>
            </a:pPr>
            <a:r>
              <a:rPr lang="en-US" sz="1300" dirty="0"/>
              <a:t>Community Health Education</a:t>
            </a:r>
          </a:p>
          <a:p>
            <a:pPr>
              <a:lnSpc>
                <a:spcPct val="150000"/>
              </a:lnSpc>
            </a:pPr>
            <a:r>
              <a:rPr lang="en-US" sz="1300" dirty="0"/>
              <a:t>Economics</a:t>
            </a:r>
          </a:p>
          <a:p>
            <a:pPr>
              <a:lnSpc>
                <a:spcPct val="150000"/>
              </a:lnSpc>
            </a:pPr>
            <a:r>
              <a:rPr lang="en-US" sz="1300" dirty="0"/>
              <a:t>Human Services</a:t>
            </a:r>
          </a:p>
          <a:p>
            <a:pPr>
              <a:lnSpc>
                <a:spcPct val="150000"/>
              </a:lnSpc>
            </a:pPr>
            <a:r>
              <a:rPr lang="en-US" sz="1300" dirty="0"/>
              <a:t>Instructional Technology &amp; Training</a:t>
            </a:r>
          </a:p>
          <a:p>
            <a:pPr>
              <a:lnSpc>
                <a:spcPct val="150000"/>
              </a:lnSpc>
            </a:pPr>
            <a:r>
              <a:rPr lang="en-US" sz="1300" dirty="0"/>
              <a:t>Journalism &amp; Mass Communication</a:t>
            </a:r>
          </a:p>
          <a:p>
            <a:pPr>
              <a:lnSpc>
                <a:spcPct val="150000"/>
              </a:lnSpc>
            </a:pPr>
            <a:r>
              <a:rPr lang="en-US" sz="1300" dirty="0"/>
              <a:t>Native American Studies</a:t>
            </a:r>
          </a:p>
          <a:p>
            <a:pPr>
              <a:lnSpc>
                <a:spcPct val="150000"/>
              </a:lnSpc>
            </a:pPr>
            <a:r>
              <a:rPr lang="en-US" sz="1300" dirty="0"/>
              <a:t>Psychology</a:t>
            </a:r>
          </a:p>
          <a:p>
            <a:pPr marL="118872" indent="0">
              <a:lnSpc>
                <a:spcPct val="150000"/>
              </a:lnSpc>
              <a:buNone/>
            </a:pPr>
            <a:endParaRPr lang="en-US" sz="1300" dirty="0"/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9BAF9744-2D68-FC42-AB91-FEE5673EBA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02" y="0"/>
            <a:ext cx="1165686" cy="1052597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457200" y="19704"/>
            <a:ext cx="8229600" cy="938297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400" b="1" i="0" kern="1200" spc="0">
                <a:solidFill>
                  <a:schemeClr val="bg1"/>
                </a:solidFill>
                <a:effectLst/>
                <a:latin typeface="Vitesse Bold" charset="0"/>
                <a:ea typeface="Vitesse Bold" charset="0"/>
                <a:cs typeface="Vitesse Bold" charset="0"/>
              </a:defRPr>
            </a:lvl1pPr>
            <a:extLst/>
          </a:lstStyle>
          <a:p>
            <a:r>
              <a:rPr lang="en-US" dirty="0"/>
              <a:t>AOP Minors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-576783" y="686364"/>
            <a:ext cx="63730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808" lvl="2" algn="r">
              <a:spcBef>
                <a:spcPts val="600"/>
              </a:spcBef>
              <a:buClr>
                <a:schemeClr val="tx1"/>
              </a:buClr>
            </a:pPr>
            <a:r>
              <a:rPr lang="en-US" sz="1200" dirty="0">
                <a:solidFill>
                  <a:schemeClr val="bg1"/>
                </a:solidFill>
                <a:latin typeface="Gotham Book"/>
              </a:rPr>
              <a:t>online.unm.edu/online-degrees/accelerated-online-programs/minors</a:t>
            </a:r>
            <a:endParaRPr lang="en-US" sz="2000" dirty="0">
              <a:solidFill>
                <a:schemeClr val="bg1"/>
              </a:solidFill>
              <a:latin typeface="Gotham Book"/>
            </a:endParaRPr>
          </a:p>
        </p:txBody>
      </p:sp>
      <p:pic>
        <p:nvPicPr>
          <p:cNvPr id="21" name="Picture 20" descr="A picture containing logo&#10;&#10;Description automatically generated">
            <a:extLst>
              <a:ext uri="{FF2B5EF4-FFF2-40B4-BE49-F238E27FC236}">
                <a16:creationId xmlns:a16="http://schemas.microsoft.com/office/drawing/2014/main" id="{CD1DB5CF-CD46-4D3D-9C08-5DE4020540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3" b="96135" l="5455" r="94545">
                        <a14:foregroundMark x1="32727" y1="5797" x2="32727" y2="5797"/>
                        <a14:foregroundMark x1="36364" y1="2415" x2="36364" y2="2415"/>
                        <a14:foregroundMark x1="5455" y1="50242" x2="5455" y2="50242"/>
                        <a14:foregroundMark x1="89091" y1="32367" x2="89091" y2="32367"/>
                        <a14:foregroundMark x1="36364" y1="91787" x2="36364" y2="91787"/>
                        <a14:foregroundMark x1="33636" y1="96618" x2="33636" y2="96618"/>
                        <a14:foregroundMark x1="94545" y1="28986" x2="94545" y2="28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80" y="120290"/>
            <a:ext cx="455631" cy="857415"/>
          </a:xfrm>
          <a:prstGeom prst="rect">
            <a:avLst/>
          </a:prstGeom>
        </p:spPr>
      </p:pic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7E6DDBF5-6D0A-4657-AD90-9E752FB8E93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51" y="1224280"/>
            <a:ext cx="4810796" cy="32080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D1701D-9118-48B5-897E-606D3361C19F}"/>
              </a:ext>
            </a:extLst>
          </p:cNvPr>
          <p:cNvSpPr/>
          <p:nvPr/>
        </p:nvSpPr>
        <p:spPr>
          <a:xfrm>
            <a:off x="257117" y="4139912"/>
            <a:ext cx="3530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Gotham Book" pitchFamily="50" charset="0"/>
              </a:rPr>
              <a:t>18-24 Credit Hours</a:t>
            </a:r>
          </a:p>
          <a:p>
            <a:r>
              <a:rPr lang="en-US" sz="1600" dirty="0">
                <a:latin typeface="Gotham Book" pitchFamily="50" charset="0"/>
              </a:rPr>
              <a:t>Some program restrictions apply</a:t>
            </a:r>
          </a:p>
        </p:txBody>
      </p:sp>
    </p:spTree>
    <p:extLst>
      <p:ext uri="{BB962C8B-B14F-4D97-AF65-F5344CB8AC3E}">
        <p14:creationId xmlns:p14="http://schemas.microsoft.com/office/powerpoint/2010/main" val="3744277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8C016-3B23-44C2-8F54-C78F6B647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Tuition Rates &amp; Financial 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6C63E-63F9-48E3-AE0A-2BD838553C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AOP Tuition is </a:t>
            </a:r>
            <a:r>
              <a:rPr lang="en-US" sz="2000" b="1" dirty="0"/>
              <a:t>Residency-Free</a:t>
            </a:r>
            <a:r>
              <a:rPr lang="en-US" sz="2000" dirty="0"/>
              <a:t> </a:t>
            </a:r>
            <a:r>
              <a:rPr lang="en-US" sz="1400" dirty="0"/>
              <a:t>(same rate for in-state and out-of-state students)</a:t>
            </a:r>
          </a:p>
          <a:p>
            <a:pPr lvl="1"/>
            <a:r>
              <a:rPr lang="en-US" sz="1600" dirty="0"/>
              <a:t>Spring 2023: $394.80 per credit hour</a:t>
            </a:r>
          </a:p>
          <a:p>
            <a:pPr lvl="1"/>
            <a:endParaRPr lang="en-US" sz="1600" dirty="0"/>
          </a:p>
          <a:p>
            <a:r>
              <a:rPr lang="en-US" sz="2000" dirty="0"/>
              <a:t>UNM Financial Aid and Scholarships still apply to AOP programs, including the </a:t>
            </a:r>
            <a:r>
              <a:rPr lang="en-US" sz="2000" b="1" dirty="0"/>
              <a:t>Opportunity Scholarship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DF56E4-B393-4EFF-AAD8-192CB30F8D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86"/>
          <a:stretch/>
        </p:blipFill>
        <p:spPr>
          <a:xfrm>
            <a:off x="4648202" y="1252024"/>
            <a:ext cx="3612759" cy="337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06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52BA5-5C42-4270-8BA5-E6E609740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87" y="130126"/>
            <a:ext cx="9024425" cy="938297"/>
          </a:xfrm>
        </p:spPr>
        <p:txBody>
          <a:bodyPr>
            <a:normAutofit/>
          </a:bodyPr>
          <a:lstStyle/>
          <a:p>
            <a:r>
              <a:rPr lang="en-US" sz="3000" dirty="0"/>
              <a:t>UNM-Valencia Alumni in Online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8435E-5013-4B35-B502-35A824C48A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Elizabeth </a:t>
            </a:r>
            <a:r>
              <a:rPr lang="en-US" dirty="0" err="1"/>
              <a:t>Ramsell</a:t>
            </a:r>
            <a:endParaRPr lang="en-US" dirty="0"/>
          </a:p>
          <a:p>
            <a:pPr lvl="1"/>
            <a:r>
              <a:rPr lang="en-US" dirty="0"/>
              <a:t>Bachelor of Business Administration, ‘23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7221B4-22B6-401B-97E1-CC469D82ED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Lorrey</a:t>
            </a:r>
            <a:r>
              <a:rPr lang="en-US" dirty="0"/>
              <a:t> Romero</a:t>
            </a:r>
          </a:p>
          <a:p>
            <a:pPr lvl="1"/>
            <a:r>
              <a:rPr lang="en-US" dirty="0"/>
              <a:t>Master of Science in Cybersecurity &amp; Business Analytics, ‘24</a:t>
            </a:r>
          </a:p>
        </p:txBody>
      </p:sp>
    </p:spTree>
    <p:extLst>
      <p:ext uri="{BB962C8B-B14F-4D97-AF65-F5344CB8AC3E}">
        <p14:creationId xmlns:p14="http://schemas.microsoft.com/office/powerpoint/2010/main" val="294281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4F43C-9A74-450A-962C-D0B2106C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14300"/>
            <a:ext cx="8778240" cy="938297"/>
          </a:xfrm>
        </p:spPr>
        <p:txBody>
          <a:bodyPr anchor="ctr">
            <a:noAutofit/>
          </a:bodyPr>
          <a:lstStyle/>
          <a:p>
            <a:r>
              <a:rPr lang="en-US" sz="3000" dirty="0"/>
              <a:t>Preparing Students for Transfer to Online</a:t>
            </a:r>
          </a:p>
        </p:txBody>
      </p:sp>
      <p:pic>
        <p:nvPicPr>
          <p:cNvPr id="7" name="Content Placeholder 6" descr="Logo&#10;&#10;Description automatically generated">
            <a:extLst>
              <a:ext uri="{FF2B5EF4-FFF2-40B4-BE49-F238E27FC236}">
                <a16:creationId xmlns:a16="http://schemas.microsoft.com/office/drawing/2014/main" id="{6B452CCA-49D7-4CC5-B71A-8EFEB7BEDF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9" y="1330452"/>
            <a:ext cx="3926842" cy="3467862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319D7-F6E9-4651-9D6A-E1B558826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30452"/>
            <a:ext cx="4038600" cy="34678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/>
              <a:t>Identifying a transfer program early on (end of the second semester of the first year in college)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/>
              <a:t>Complete as many Gen Ed requirements at the branch as possible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/>
              <a:t>Staying mindful of attempted vs. completed hours for Financial Aid eligibility purposes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/>
              <a:t>Connect with your transfer program Advisor</a:t>
            </a:r>
          </a:p>
        </p:txBody>
      </p:sp>
    </p:spTree>
    <p:extLst>
      <p:ext uri="{BB962C8B-B14F-4D97-AF65-F5344CB8AC3E}">
        <p14:creationId xmlns:p14="http://schemas.microsoft.com/office/powerpoint/2010/main" val="3193103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35892-372A-432F-8243-97CBC8F05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38297"/>
          </a:xfrm>
        </p:spPr>
        <p:txBody>
          <a:bodyPr anchor="ctr">
            <a:normAutofit/>
          </a:bodyPr>
          <a:lstStyle/>
          <a:p>
            <a:r>
              <a:rPr lang="en-US" dirty="0"/>
              <a:t>Stay in the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B630E-76CD-47F2-86F5-610714713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30452"/>
            <a:ext cx="4038600" cy="3298624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Supporting Online Students (SOS) Group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Academic Advisors from Main Campus and Branch Campuses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Meet monthly to discuss current issues, trends, and ways to improve online student success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64D308-A292-4CCB-90E9-1580F6B57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499690"/>
            <a:ext cx="4038600" cy="312938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64828EB4-106A-4874-A53F-A01A49B1D4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02" y="0"/>
            <a:ext cx="1165686" cy="105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80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5DF38-5A91-40B5-A851-0BA262A3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13" y="114300"/>
            <a:ext cx="8916573" cy="938297"/>
          </a:xfrm>
        </p:spPr>
        <p:txBody>
          <a:bodyPr>
            <a:noAutofit/>
          </a:bodyPr>
          <a:lstStyle/>
          <a:p>
            <a:r>
              <a:rPr lang="en-US" sz="3000" dirty="0"/>
              <a:t>Developing Partnerships with UNM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D0FE4-4ABF-4056-9FC0-5757451321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Student Referrals</a:t>
            </a:r>
          </a:p>
          <a:p>
            <a:pPr marL="118872" indent="0">
              <a:buNone/>
            </a:pPr>
            <a:endParaRPr lang="en-US" dirty="0">
              <a:latin typeface="Gotham Book" pitchFamily="50" charset="0"/>
            </a:endParaRPr>
          </a:p>
          <a:p>
            <a:pPr marL="118872" indent="0" algn="ctr">
              <a:buNone/>
            </a:pPr>
            <a:r>
              <a:rPr lang="en-US" b="1" dirty="0">
                <a:latin typeface="Gotham Book" pitchFamily="50" charset="0"/>
              </a:rPr>
              <a:t>Rick Robb or </a:t>
            </a:r>
          </a:p>
          <a:p>
            <a:pPr marL="118872" indent="0" algn="ctr">
              <a:buNone/>
            </a:pPr>
            <a:r>
              <a:rPr lang="en-US" b="1" dirty="0">
                <a:latin typeface="Gotham Book" pitchFamily="50" charset="0"/>
              </a:rPr>
              <a:t>Olivia Torres Jojola</a:t>
            </a:r>
          </a:p>
          <a:p>
            <a:pPr marL="118872" indent="0" algn="ctr">
              <a:lnSpc>
                <a:spcPct val="170000"/>
              </a:lnSpc>
              <a:buNone/>
            </a:pPr>
            <a:r>
              <a:rPr lang="en-US" dirty="0">
                <a:latin typeface="Gotham Book" pitchFamily="50" charset="0"/>
              </a:rPr>
              <a:t>(505) 277-9000</a:t>
            </a:r>
          </a:p>
          <a:p>
            <a:pPr marL="118872" indent="0" algn="ctr">
              <a:lnSpc>
                <a:spcPct val="170000"/>
              </a:lnSpc>
              <a:buNone/>
            </a:pPr>
            <a:r>
              <a:rPr lang="en-US" dirty="0">
                <a:latin typeface="Gotham Book" pitchFamily="50" charset="0"/>
                <a:hlinkClick r:id="rId3"/>
              </a:rPr>
              <a:t>online@unm.edu</a:t>
            </a:r>
            <a:r>
              <a:rPr lang="en-US" dirty="0">
                <a:latin typeface="Gotham Book" pitchFamily="50" charset="0"/>
              </a:rPr>
              <a:t> </a:t>
            </a:r>
          </a:p>
          <a:p>
            <a:pPr marL="118872" indent="0" algn="ctr">
              <a:lnSpc>
                <a:spcPct val="170000"/>
              </a:lnSpc>
              <a:buNone/>
            </a:pPr>
            <a:r>
              <a:rPr lang="en-US" dirty="0">
                <a:latin typeface="Gotham Book" pitchFamily="50" charset="0"/>
              </a:rPr>
              <a:t>online.unm.edu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99078-4B8C-4FD8-955F-5D4A38AABE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“Big Picture” Ideas or Initiatives</a:t>
            </a:r>
          </a:p>
          <a:p>
            <a:endParaRPr lang="en-US" dirty="0"/>
          </a:p>
          <a:p>
            <a:pPr marL="118872" indent="0" algn="ctr">
              <a:buNone/>
            </a:pPr>
            <a:r>
              <a:rPr lang="en-US" b="1" dirty="0"/>
              <a:t>Tina Zuniga</a:t>
            </a:r>
          </a:p>
          <a:p>
            <a:pPr marL="118872" indent="0" algn="ctr">
              <a:buNone/>
            </a:pPr>
            <a:endParaRPr lang="en-US" dirty="0"/>
          </a:p>
          <a:p>
            <a:pPr marL="118872" indent="0" algn="ctr">
              <a:buNone/>
            </a:pPr>
            <a:r>
              <a:rPr lang="en-US" dirty="0">
                <a:hlinkClick r:id="rId4"/>
              </a:rPr>
              <a:t>zunigat@unm.edu</a:t>
            </a:r>
            <a:endParaRPr lang="en-US" dirty="0"/>
          </a:p>
          <a:p>
            <a:pPr marL="118872" indent="0" algn="ctr">
              <a:buNone/>
            </a:pPr>
            <a:endParaRPr lang="en-US" dirty="0"/>
          </a:p>
          <a:p>
            <a:pPr marL="118872" indent="0" algn="ctr">
              <a:buNone/>
            </a:pPr>
            <a:r>
              <a:rPr lang="en-US" dirty="0"/>
              <a:t>Message on Teams </a:t>
            </a:r>
          </a:p>
        </p:txBody>
      </p:sp>
    </p:spTree>
    <p:extLst>
      <p:ext uri="{BB962C8B-B14F-4D97-AF65-F5344CB8AC3E}">
        <p14:creationId xmlns:p14="http://schemas.microsoft.com/office/powerpoint/2010/main" val="1422331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4B3544C-3E39-5F42-92B3-6E5F4772EFB6}"/>
              </a:ext>
            </a:extLst>
          </p:cNvPr>
          <p:cNvSpPr txBox="1"/>
          <p:nvPr/>
        </p:nvSpPr>
        <p:spPr>
          <a:xfrm>
            <a:off x="0" y="486918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600" dirty="0">
                <a:solidFill>
                  <a:schemeClr val="bg2">
                    <a:lumMod val="20000"/>
                    <a:lumOff val="80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THE UNIVERSITY OF NEW MEXICO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36A3959-0D96-D541-A0A4-859EFD0EE139}"/>
              </a:ext>
            </a:extLst>
          </p:cNvPr>
          <p:cNvSpPr txBox="1">
            <a:spLocks/>
          </p:cNvSpPr>
          <p:nvPr/>
        </p:nvSpPr>
        <p:spPr>
          <a:xfrm>
            <a:off x="250460" y="1522089"/>
            <a:ext cx="8658069" cy="1747520"/>
          </a:xfrm>
          <a:prstGeom prst="rect">
            <a:avLst/>
          </a:prstGeom>
          <a:effectLst/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i="0" kern="1200" spc="0">
                <a:solidFill>
                  <a:schemeClr val="tx1">
                    <a:lumMod val="95000"/>
                  </a:schemeClr>
                </a:solidFill>
                <a:effectLst/>
                <a:latin typeface="Vitesse Bold" charset="0"/>
                <a:ea typeface="Vitesse Bold" charset="0"/>
                <a:cs typeface="Vitesse Bold" charset="0"/>
              </a:defRPr>
            </a:lvl1pPr>
            <a:extLst/>
          </a:lstStyle>
          <a:p>
            <a:pPr algn="ctr"/>
            <a:r>
              <a:rPr lang="en-US" dirty="0"/>
              <a:t>Online Degree Programs</a:t>
            </a:r>
            <a:br>
              <a:rPr lang="en-US" dirty="0"/>
            </a:br>
            <a:r>
              <a:rPr lang="en-US" sz="2400" b="0" spc="400" dirty="0">
                <a:latin typeface="Gotham Medium" pitchFamily="2" charset="0"/>
              </a:rPr>
              <a:t>Flexibility • Convenience • Choice</a:t>
            </a:r>
            <a:endParaRPr lang="en-US" b="0" spc="400" dirty="0">
              <a:latin typeface="Gotham Medium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B62C50-C487-EF4C-8732-22A5F2423873}"/>
              </a:ext>
            </a:extLst>
          </p:cNvPr>
          <p:cNvSpPr/>
          <p:nvPr/>
        </p:nvSpPr>
        <p:spPr>
          <a:xfrm>
            <a:off x="-179882" y="-296896"/>
            <a:ext cx="9518754" cy="1536699"/>
          </a:xfrm>
          <a:prstGeom prst="rect">
            <a:avLst/>
          </a:prstGeom>
          <a:solidFill>
            <a:schemeClr val="tx2">
              <a:lumMod val="75000"/>
            </a:schemeClr>
          </a:solidFill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Text, logo&#10;&#10;Description automatically generated">
            <a:extLst>
              <a:ext uri="{FF2B5EF4-FFF2-40B4-BE49-F238E27FC236}">
                <a16:creationId xmlns:a16="http://schemas.microsoft.com/office/drawing/2014/main" id="{7D5B08AC-F9F3-8247-AF19-7FD4A56449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337" y="-36236"/>
            <a:ext cx="3622920" cy="1270187"/>
          </a:xfrm>
          <a:prstGeom prst="rect">
            <a:avLst/>
          </a:prstGeom>
        </p:spPr>
      </p:pic>
      <p:sp>
        <p:nvSpPr>
          <p:cNvPr id="10" name="Subtitle 3">
            <a:extLst>
              <a:ext uri="{FF2B5EF4-FFF2-40B4-BE49-F238E27FC236}">
                <a16:creationId xmlns:a16="http://schemas.microsoft.com/office/drawing/2014/main" id="{7199FD68-4702-4A66-98DA-4444613843E7}"/>
              </a:ext>
            </a:extLst>
          </p:cNvPr>
          <p:cNvSpPr txBox="1">
            <a:spLocks/>
          </p:cNvSpPr>
          <p:nvPr/>
        </p:nvSpPr>
        <p:spPr>
          <a:xfrm>
            <a:off x="170135" y="2806139"/>
            <a:ext cx="3643154" cy="1508875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 spc="0">
                <a:solidFill>
                  <a:srgbClr val="FFFFFF"/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800" kern="1200" spc="0">
                <a:solidFill>
                  <a:schemeClr val="tx1">
                    <a:tint val="75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2400" kern="1200" spc="0">
                <a:solidFill>
                  <a:schemeClr val="tx1">
                    <a:tint val="75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2000" kern="1200" spc="0">
                <a:solidFill>
                  <a:schemeClr val="tx1">
                    <a:tint val="75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2000" kern="1200" spc="0">
                <a:solidFill>
                  <a:schemeClr val="tx1">
                    <a:tint val="75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170000"/>
              </a:lnSpc>
            </a:pPr>
            <a:r>
              <a:rPr lang="en-US" sz="1400" dirty="0">
                <a:latin typeface="Gotham Book" pitchFamily="50" charset="0"/>
              </a:rPr>
              <a:t>Rick Robb or Olivia Torres Jojola</a:t>
            </a:r>
          </a:p>
          <a:p>
            <a:pPr algn="ctr">
              <a:lnSpc>
                <a:spcPct val="170000"/>
              </a:lnSpc>
            </a:pPr>
            <a:r>
              <a:rPr lang="en-US" sz="1400" dirty="0">
                <a:latin typeface="Gotham Book" pitchFamily="50" charset="0"/>
              </a:rPr>
              <a:t>(505) 277-9000</a:t>
            </a:r>
          </a:p>
          <a:p>
            <a:pPr algn="ctr">
              <a:lnSpc>
                <a:spcPct val="170000"/>
              </a:lnSpc>
            </a:pPr>
            <a:r>
              <a:rPr lang="en-US" sz="1400" dirty="0">
                <a:latin typeface="Gotham Book" pitchFamily="50" charset="0"/>
              </a:rPr>
              <a:t>online@unm.edu</a:t>
            </a:r>
          </a:p>
          <a:p>
            <a:pPr algn="ctr">
              <a:lnSpc>
                <a:spcPct val="170000"/>
              </a:lnSpc>
            </a:pPr>
            <a:r>
              <a:rPr lang="en-US" sz="1400" dirty="0">
                <a:latin typeface="Gotham Book" pitchFamily="50" charset="0"/>
              </a:rPr>
              <a:t>online.unm.edu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6DA67F-79B8-41B5-A09A-49CE605DE3E7}"/>
              </a:ext>
            </a:extLst>
          </p:cNvPr>
          <p:cNvSpPr/>
          <p:nvPr/>
        </p:nvSpPr>
        <p:spPr>
          <a:xfrm>
            <a:off x="3893614" y="2799429"/>
            <a:ext cx="5095240" cy="1508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1400" dirty="0">
                <a:latin typeface="Gotham Book"/>
              </a:rPr>
              <a:t>Facebook | Instagram | Twitter</a:t>
            </a:r>
          </a:p>
          <a:p>
            <a:pPr algn="ctr">
              <a:lnSpc>
                <a:spcPct val="170000"/>
              </a:lnSpc>
            </a:pPr>
            <a:r>
              <a:rPr lang="en-US" sz="1400" dirty="0">
                <a:latin typeface="Gotham Book"/>
              </a:rPr>
              <a:t> @UNMOnline</a:t>
            </a:r>
          </a:p>
          <a:p>
            <a:pPr algn="ctr">
              <a:lnSpc>
                <a:spcPct val="170000"/>
              </a:lnSpc>
            </a:pPr>
            <a:r>
              <a:rPr lang="en-US" sz="1400" dirty="0">
                <a:latin typeface="Gotham Book"/>
              </a:rPr>
              <a:t>Weekly Office Hours: Tuesdays &amp; Thursdays</a:t>
            </a:r>
          </a:p>
          <a:p>
            <a:pPr algn="ctr">
              <a:lnSpc>
                <a:spcPct val="170000"/>
              </a:lnSpc>
            </a:pPr>
            <a:r>
              <a:rPr lang="en-US" sz="1400" dirty="0">
                <a:latin typeface="Gotham Book"/>
              </a:rPr>
              <a:t>10 a.m.-12 p.m. Zoom Meeting ID: 967 7118 3893</a:t>
            </a:r>
          </a:p>
        </p:txBody>
      </p:sp>
    </p:spTree>
    <p:extLst>
      <p:ext uri="{BB962C8B-B14F-4D97-AF65-F5344CB8AC3E}">
        <p14:creationId xmlns:p14="http://schemas.microsoft.com/office/powerpoint/2010/main" val="172954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4B3544C-3E39-5F42-92B3-6E5F4772EFB6}"/>
              </a:ext>
            </a:extLst>
          </p:cNvPr>
          <p:cNvSpPr txBox="1"/>
          <p:nvPr/>
        </p:nvSpPr>
        <p:spPr>
          <a:xfrm>
            <a:off x="0" y="486918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600" dirty="0">
                <a:solidFill>
                  <a:schemeClr val="bg2">
                    <a:lumMod val="20000"/>
                    <a:lumOff val="80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THE UNIVERSITY OF NEW MEXICO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36A3959-0D96-D541-A0A4-859EFD0EE139}"/>
              </a:ext>
            </a:extLst>
          </p:cNvPr>
          <p:cNvSpPr txBox="1">
            <a:spLocks/>
          </p:cNvSpPr>
          <p:nvPr/>
        </p:nvSpPr>
        <p:spPr>
          <a:xfrm>
            <a:off x="175762" y="1606892"/>
            <a:ext cx="8658069" cy="1747520"/>
          </a:xfrm>
          <a:prstGeom prst="rect">
            <a:avLst/>
          </a:prstGeom>
          <a:effectLst/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i="0" kern="1200" spc="0">
                <a:solidFill>
                  <a:schemeClr val="tx1">
                    <a:lumMod val="95000"/>
                  </a:schemeClr>
                </a:solidFill>
                <a:effectLst/>
                <a:latin typeface="Vitesse Bold" charset="0"/>
                <a:ea typeface="Vitesse Bold" charset="0"/>
                <a:cs typeface="Vitesse Bold" charset="0"/>
              </a:defRPr>
            </a:lvl1pPr>
            <a:extLst/>
          </a:lstStyle>
          <a:p>
            <a:pPr algn="ctr"/>
            <a:r>
              <a:rPr lang="en-US" dirty="0"/>
              <a:t>What is UNM Online?</a:t>
            </a:r>
            <a:endParaRPr lang="en-US" b="0" spc="400" dirty="0">
              <a:latin typeface="Gotham Medium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B62C50-C487-EF4C-8732-22A5F2423873}"/>
              </a:ext>
            </a:extLst>
          </p:cNvPr>
          <p:cNvSpPr/>
          <p:nvPr/>
        </p:nvSpPr>
        <p:spPr>
          <a:xfrm>
            <a:off x="-179882" y="-296896"/>
            <a:ext cx="9518754" cy="1536699"/>
          </a:xfrm>
          <a:prstGeom prst="rect">
            <a:avLst/>
          </a:prstGeom>
          <a:solidFill>
            <a:schemeClr val="tx2">
              <a:lumMod val="75000"/>
            </a:schemeClr>
          </a:solidFill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Text, logo&#10;&#10;Description automatically generated">
            <a:extLst>
              <a:ext uri="{FF2B5EF4-FFF2-40B4-BE49-F238E27FC236}">
                <a16:creationId xmlns:a16="http://schemas.microsoft.com/office/drawing/2014/main" id="{7D5B08AC-F9F3-8247-AF19-7FD4A56449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337" y="-36236"/>
            <a:ext cx="3622920" cy="1270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68AD33-9F71-48AE-96A3-8330A1034A00}"/>
              </a:ext>
            </a:extLst>
          </p:cNvPr>
          <p:cNvSpPr/>
          <p:nvPr/>
        </p:nvSpPr>
        <p:spPr>
          <a:xfrm>
            <a:off x="281696" y="2907587"/>
            <a:ext cx="85521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pc="400" dirty="0">
                <a:latin typeface="Gotham Medium" pitchFamily="2" charset="0"/>
              </a:rPr>
              <a:t>UNM Online is an administrative support unit that works with faculty, staff, and students to build quality online programs and make them accessible to non-traditional students, working adults and geographically dispersed learners.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8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91C0F-766D-4FC8-9A70-12D7693B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UNM Online do?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76F13D8-D3F5-4730-8DE1-0DEA65DA70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115325"/>
              </p:ext>
            </p:extLst>
          </p:nvPr>
        </p:nvGraphicFramePr>
        <p:xfrm>
          <a:off x="457200" y="1331913"/>
          <a:ext cx="8229600" cy="346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4296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" y="152399"/>
            <a:ext cx="7622422" cy="616477"/>
          </a:xfrm>
        </p:spPr>
        <p:txBody>
          <a:bodyPr>
            <a:noAutofit/>
          </a:bodyPr>
          <a:lstStyle/>
          <a:p>
            <a:r>
              <a:rPr lang="en-US" sz="2300" dirty="0"/>
              <a:t>Meet the UNM Online Student Success Team</a:t>
            </a:r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9BAF9744-2D68-FC42-AB91-FEE5673EBA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02" y="0"/>
            <a:ext cx="1165686" cy="1052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BFEE59-45F7-43AC-97EC-525DFF7F3FF7}"/>
              </a:ext>
            </a:extLst>
          </p:cNvPr>
          <p:cNvSpPr/>
          <p:nvPr/>
        </p:nvSpPr>
        <p:spPr>
          <a:xfrm>
            <a:off x="457200" y="768876"/>
            <a:ext cx="54227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608" lvl="1" algn="r">
              <a:spcBef>
                <a:spcPts val="600"/>
              </a:spcBef>
              <a:buClr>
                <a:schemeClr val="tx1"/>
              </a:buClr>
            </a:pPr>
            <a:r>
              <a:rPr lang="en-US" sz="1200" dirty="0">
                <a:solidFill>
                  <a:schemeClr val="bg1"/>
                </a:solidFill>
                <a:latin typeface="Gotham Book"/>
              </a:rPr>
              <a:t>online.unm.edu/readiness/</a:t>
            </a:r>
            <a:r>
              <a:rPr lang="en-US" sz="1200" dirty="0" err="1">
                <a:solidFill>
                  <a:schemeClr val="bg1"/>
                </a:solidFill>
                <a:latin typeface="Gotham Book"/>
              </a:rPr>
              <a:t>aboutus</a:t>
            </a:r>
            <a:endParaRPr lang="en-US" sz="2000" dirty="0">
              <a:solidFill>
                <a:schemeClr val="bg1"/>
              </a:solidFill>
              <a:latin typeface="Gotham Book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8CF7A23-AC2D-4F8D-B48B-73C831DEB8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60" y="1282833"/>
            <a:ext cx="1253368" cy="17025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F65B713-969F-48BE-B312-502C8B8FD3C5}"/>
              </a:ext>
            </a:extLst>
          </p:cNvPr>
          <p:cNvSpPr txBox="1"/>
          <p:nvPr/>
        </p:nvSpPr>
        <p:spPr>
          <a:xfrm>
            <a:off x="7686041" y="1390504"/>
            <a:ext cx="1089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otham Medium" pitchFamily="50" charset="0"/>
              </a:rPr>
              <a:t>Olivia Torres Jojola, BA </a:t>
            </a:r>
            <a:r>
              <a:rPr lang="en-US" sz="1200" dirty="0">
                <a:latin typeface="Gotham Book" pitchFamily="50" charset="0"/>
              </a:rPr>
              <a:t>Student Success Specialist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3EBC50-5548-44A5-B030-1AEDE561ECFC}"/>
              </a:ext>
            </a:extLst>
          </p:cNvPr>
          <p:cNvSpPr txBox="1"/>
          <p:nvPr/>
        </p:nvSpPr>
        <p:spPr>
          <a:xfrm>
            <a:off x="2291507" y="1390505"/>
            <a:ext cx="1089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otham Medium" pitchFamily="50" charset="0"/>
              </a:rPr>
              <a:t>Tina Zuniga, MA, ABD </a:t>
            </a:r>
          </a:p>
          <a:p>
            <a:r>
              <a:rPr lang="en-US" sz="1200" dirty="0">
                <a:latin typeface="Gotham Book" pitchFamily="50" charset="0"/>
              </a:rPr>
              <a:t>Program Planning Officer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84F558-B74D-4CCB-847B-23AA7F3163C8}"/>
              </a:ext>
            </a:extLst>
          </p:cNvPr>
          <p:cNvSpPr txBox="1"/>
          <p:nvPr/>
        </p:nvSpPr>
        <p:spPr>
          <a:xfrm>
            <a:off x="4814997" y="1390505"/>
            <a:ext cx="1089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otham Medium" pitchFamily="50" charset="0"/>
              </a:rPr>
              <a:t>Rick Robb, MFA</a:t>
            </a:r>
          </a:p>
          <a:p>
            <a:r>
              <a:rPr lang="en-US" sz="1200" dirty="0">
                <a:latin typeface="Gotham Book" pitchFamily="50" charset="0"/>
              </a:rPr>
              <a:t>Sr. Student Success Specialist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BD9237-F632-45E3-A674-8E7AEC3F115C}"/>
              </a:ext>
            </a:extLst>
          </p:cNvPr>
          <p:cNvSpPr txBox="1"/>
          <p:nvPr/>
        </p:nvSpPr>
        <p:spPr>
          <a:xfrm>
            <a:off x="193582" y="3238702"/>
            <a:ext cx="8756836" cy="1349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>
                <a:solidFill>
                  <a:srgbClr val="BA0C2F"/>
                </a:solidFill>
                <a:latin typeface="Gotham Book" pitchFamily="50" charset="0"/>
              </a:rPr>
              <a:t>UNM </a:t>
            </a:r>
            <a:r>
              <a:rPr lang="en-US" sz="1500" dirty="0" err="1">
                <a:solidFill>
                  <a:srgbClr val="BA0C2F"/>
                </a:solidFill>
                <a:latin typeface="Gotham Book" pitchFamily="50" charset="0"/>
              </a:rPr>
              <a:t>Online’s</a:t>
            </a:r>
            <a:r>
              <a:rPr lang="en-US" sz="1500" dirty="0">
                <a:solidFill>
                  <a:srgbClr val="BA0C2F"/>
                </a:solidFill>
                <a:latin typeface="Gotham Book" pitchFamily="50" charset="0"/>
              </a:rPr>
              <a:t> student success specialists are experts in “wayfinding.” They have insight into the academic and support services successful students rely on.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63666A"/>
                </a:solidFill>
                <a:latin typeface="Gotham Book" pitchFamily="50" charset="0"/>
              </a:rPr>
              <a:t>Email Campaigns: Welcome, midcourse, and graduation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63666A"/>
                </a:solidFill>
                <a:latin typeface="Gotham Book" pitchFamily="50" charset="0"/>
              </a:rPr>
              <a:t>Advisement Hours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62FA5F-93F1-47DE-ADFB-749E2DBB0C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282" y="1276797"/>
            <a:ext cx="1253369" cy="17951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F18AEC9-3059-4276-86B4-B384F187D5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56" y="1330325"/>
            <a:ext cx="1741650" cy="1741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573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3278A-3F4E-49E7-AB18-B50BDF85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827"/>
            <a:ext cx="8686799" cy="989292"/>
          </a:xfrm>
        </p:spPr>
        <p:txBody>
          <a:bodyPr>
            <a:normAutofit/>
          </a:bodyPr>
          <a:lstStyle/>
          <a:p>
            <a:r>
              <a:rPr lang="en-US" sz="3100" dirty="0"/>
              <a:t>UNM-Main’s Online Student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B14A7-33A6-426B-B11A-13C18F661C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700" dirty="0"/>
              <a:t>Fall 2022 AOP Student Profile</a:t>
            </a:r>
          </a:p>
          <a:p>
            <a:pPr lvl="2"/>
            <a:r>
              <a:rPr lang="en-US" sz="2200" dirty="0"/>
              <a:t>Average Age: 33</a:t>
            </a:r>
          </a:p>
          <a:p>
            <a:pPr lvl="2"/>
            <a:r>
              <a:rPr lang="en-US" sz="2200" dirty="0"/>
              <a:t>60% Female, 40% Male</a:t>
            </a:r>
          </a:p>
          <a:p>
            <a:pPr lvl="2"/>
            <a:r>
              <a:rPr lang="en-US" sz="2200" dirty="0"/>
              <a:t>51% Graduate, 49% Undergraduate</a:t>
            </a:r>
          </a:p>
          <a:p>
            <a:pPr lvl="2"/>
            <a:r>
              <a:rPr lang="en-US" sz="2200" dirty="0"/>
              <a:t>82% are NM Residents</a:t>
            </a:r>
          </a:p>
          <a:p>
            <a:pPr lvl="2"/>
            <a:r>
              <a:rPr lang="en-US" sz="2200" dirty="0"/>
              <a:t>42 students from Valencia County </a:t>
            </a:r>
          </a:p>
          <a:p>
            <a:pPr lvl="2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601EB-9655-4FAA-8DF1-1290BCC8B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30452"/>
            <a:ext cx="3940126" cy="3199345"/>
          </a:xfrm>
        </p:spPr>
        <p:txBody>
          <a:bodyPr>
            <a:normAutofit fontScale="92500" lnSpcReduction="10000"/>
          </a:bodyPr>
          <a:lstStyle/>
          <a:p>
            <a:r>
              <a:rPr lang="en-US" sz="2700" dirty="0"/>
              <a:t>Most Popular Majors by Student Headcount</a:t>
            </a:r>
          </a:p>
          <a:p>
            <a:pPr lvl="1"/>
            <a:r>
              <a:rPr lang="en-US" sz="2200" dirty="0"/>
              <a:t>Business Administration</a:t>
            </a:r>
          </a:p>
          <a:p>
            <a:pPr lvl="1"/>
            <a:r>
              <a:rPr lang="en-US" sz="2200" dirty="0"/>
              <a:t>Project Management</a:t>
            </a:r>
          </a:p>
          <a:p>
            <a:pPr lvl="1"/>
            <a:r>
              <a:rPr lang="en-US" sz="2200" dirty="0"/>
              <a:t>Cybersecurity &amp; Business Analytics</a:t>
            </a:r>
          </a:p>
          <a:p>
            <a:pPr lvl="1"/>
            <a:r>
              <a:rPr lang="en-US" sz="2200" dirty="0"/>
              <a:t>Psychology</a:t>
            </a:r>
          </a:p>
        </p:txBody>
      </p:sp>
    </p:spTree>
    <p:extLst>
      <p:ext uri="{BB962C8B-B14F-4D97-AF65-F5344CB8AC3E}">
        <p14:creationId xmlns:p14="http://schemas.microsoft.com/office/powerpoint/2010/main" val="2325959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2551" y="1461300"/>
            <a:ext cx="5030448" cy="1986438"/>
          </a:xfrm>
        </p:spPr>
        <p:txBody>
          <a:bodyPr>
            <a:noAutofit/>
          </a:bodyPr>
          <a:lstStyle/>
          <a:p>
            <a:pPr algn="l"/>
            <a:r>
              <a:rPr lang="en-US" sz="2400" b="0" dirty="0"/>
              <a:t>30+ degree and certificate programs plus minors offered fully online and administered by UNM Academic Units.</a:t>
            </a: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US" sz="4000" b="1" dirty="0">
                <a:latin typeface="Vitesse Bold" pitchFamily="2" charset="0"/>
              </a:rPr>
              <a:t>What Do We Offer?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F551CE-A861-AE41-95D2-A6F604F78883}"/>
              </a:ext>
            </a:extLst>
          </p:cNvPr>
          <p:cNvSpPr/>
          <p:nvPr/>
        </p:nvSpPr>
        <p:spPr>
          <a:xfrm>
            <a:off x="0" y="3873313"/>
            <a:ext cx="9144000" cy="12760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BAEF379C-D041-A842-A1D2-3B684C6ACB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092" y="3860789"/>
            <a:ext cx="1420524" cy="1282712"/>
          </a:xfrm>
          <a:prstGeom prst="rect">
            <a:avLst/>
          </a:prstGeom>
        </p:spPr>
      </p:pic>
      <p:pic>
        <p:nvPicPr>
          <p:cNvPr id="13" name="Picture 12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81A1DFC9-A27B-E94F-9C3E-BF7F457892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2" y="1467150"/>
            <a:ext cx="3316886" cy="227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13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Have Options!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9187" y="1172567"/>
            <a:ext cx="3098544" cy="3661423"/>
          </a:xfrm>
        </p:spPr>
        <p:txBody>
          <a:bodyPr>
            <a:noAutofit/>
          </a:bodyPr>
          <a:lstStyle/>
          <a:p>
            <a:pPr marL="292608" lvl="1">
              <a:lnSpc>
                <a:spcPct val="150000"/>
              </a:lnSpc>
              <a:spcBef>
                <a:spcPts val="600"/>
              </a:spcBef>
            </a:pPr>
            <a:r>
              <a:rPr lang="en-US" sz="1500" dirty="0"/>
              <a:t>14 Undergraduate Degrees</a:t>
            </a:r>
          </a:p>
          <a:p>
            <a:pPr marL="292608" lvl="1">
              <a:lnSpc>
                <a:spcPct val="150000"/>
              </a:lnSpc>
              <a:spcBef>
                <a:spcPts val="600"/>
              </a:spcBef>
            </a:pPr>
            <a:r>
              <a:rPr lang="en-US" sz="1500" dirty="0"/>
              <a:t>19 Graduate Degrees </a:t>
            </a:r>
          </a:p>
          <a:p>
            <a:pPr marL="292608" lvl="1">
              <a:lnSpc>
                <a:spcPct val="150000"/>
              </a:lnSpc>
              <a:spcBef>
                <a:spcPts val="600"/>
              </a:spcBef>
            </a:pPr>
            <a:r>
              <a:rPr lang="en-US" sz="1500" dirty="0"/>
              <a:t>2 Certificate Programs</a:t>
            </a:r>
          </a:p>
          <a:p>
            <a:pPr marL="292608" lvl="1">
              <a:lnSpc>
                <a:spcPct val="150000"/>
              </a:lnSpc>
              <a:spcBef>
                <a:spcPts val="600"/>
              </a:spcBef>
            </a:pPr>
            <a:r>
              <a:rPr lang="en-US" sz="1500" dirty="0"/>
              <a:t>22 of these are Accelerated Online Programs (AOP)</a:t>
            </a:r>
          </a:p>
          <a:p>
            <a:pPr marL="292608" lvl="1">
              <a:lnSpc>
                <a:spcPct val="150000"/>
              </a:lnSpc>
              <a:spcBef>
                <a:spcPts val="600"/>
              </a:spcBef>
            </a:pPr>
            <a:r>
              <a:rPr lang="en-US" sz="1500" dirty="0"/>
              <a:t>9 Accelerated Online Program minors</a:t>
            </a:r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9BAF9744-2D68-FC42-AB91-FEE5673EBA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02" y="0"/>
            <a:ext cx="1165686" cy="105259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CFAD0C-7857-40A2-97A9-398B7A85F8D3}"/>
              </a:ext>
            </a:extLst>
          </p:cNvPr>
          <p:cNvSpPr txBox="1">
            <a:spLocks/>
          </p:cNvSpPr>
          <p:nvPr/>
        </p:nvSpPr>
        <p:spPr>
          <a:xfrm>
            <a:off x="3647327" y="1172567"/>
            <a:ext cx="5224408" cy="3661423"/>
          </a:xfrm>
          <a:prstGeom prst="rect">
            <a:avLst/>
          </a:prstGeom>
        </p:spPr>
        <p:txBody>
          <a:bodyPr vert="horz" lIns="91440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 spc="0">
                <a:solidFill>
                  <a:schemeClr val="tx2"/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400" kern="1200" spc="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000" kern="1200" spc="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800" kern="1200" spc="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800" kern="1200" spc="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92608" lvl="1">
              <a:lnSpc>
                <a:spcPct val="150000"/>
              </a:lnSpc>
              <a:spcBef>
                <a:spcPts val="600"/>
              </a:spcBef>
            </a:pPr>
            <a:r>
              <a:rPr lang="en-US" sz="1500" dirty="0"/>
              <a:t>Online programs can be offered in 8-week or 16-week format or synchronous or asynchronous format, depending on the program</a:t>
            </a:r>
          </a:p>
          <a:p>
            <a:pPr marL="292608" lvl="1">
              <a:lnSpc>
                <a:spcPct val="150000"/>
              </a:lnSpc>
              <a:spcBef>
                <a:spcPts val="600"/>
              </a:spcBef>
            </a:pPr>
            <a:r>
              <a:rPr lang="en-US" sz="1500" dirty="0"/>
              <a:t>Same straight-forward admissions process as other degrees at UNM</a:t>
            </a:r>
          </a:p>
          <a:p>
            <a:pPr marL="292608" lvl="1">
              <a:lnSpc>
                <a:spcPct val="150000"/>
              </a:lnSpc>
              <a:spcBef>
                <a:spcPts val="600"/>
              </a:spcBef>
            </a:pPr>
            <a:r>
              <a:rPr lang="en-US" sz="1500" dirty="0"/>
              <a:t>Specialized student support offered by UNM Online</a:t>
            </a:r>
          </a:p>
          <a:p>
            <a:pPr marL="292608" lvl="1">
              <a:lnSpc>
                <a:spcPct val="150000"/>
              </a:lnSpc>
              <a:spcBef>
                <a:spcPts val="600"/>
              </a:spcBef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732292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5919" y="1330452"/>
            <a:ext cx="8310881" cy="3467862"/>
          </a:xfrm>
        </p:spPr>
        <p:txBody>
          <a:bodyPr>
            <a:normAutofit fontScale="92500" lnSpcReduction="10000"/>
          </a:bodyPr>
          <a:lstStyle/>
          <a:p>
            <a:pPr marL="118872" indent="0">
              <a:spcBef>
                <a:spcPts val="600"/>
              </a:spcBef>
              <a:buNone/>
            </a:pPr>
            <a:r>
              <a:rPr lang="en-US" sz="1400" dirty="0"/>
              <a:t>Accelerated Online Programs are designed for online delivery. </a:t>
            </a:r>
          </a:p>
          <a:p>
            <a:pPr marL="118872" indent="0">
              <a:spcBef>
                <a:spcPts val="600"/>
              </a:spcBef>
              <a:buNone/>
            </a:pPr>
            <a:r>
              <a:rPr lang="en-US" sz="1400" dirty="0"/>
              <a:t>AOP courses are: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Created and taught by the same faculty who teach these and other courses </a:t>
            </a:r>
            <a:br>
              <a:rPr lang="en-US" sz="1400" dirty="0"/>
            </a:br>
            <a:r>
              <a:rPr lang="en-US" sz="1400" dirty="0"/>
              <a:t>at the University.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Available for development support by professional instructional designers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Follow recommended best practices for teaching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Quality reviewed</a:t>
            </a:r>
          </a:p>
          <a:p>
            <a:pPr marL="118872" indent="0">
              <a:spcBef>
                <a:spcPts val="600"/>
              </a:spcBef>
              <a:buNone/>
            </a:pPr>
            <a:br>
              <a:rPr lang="en-US" sz="1400" dirty="0"/>
            </a:br>
            <a:r>
              <a:rPr lang="en-US" sz="1400" dirty="0"/>
              <a:t>AOPs feature: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Courses offered in an 8-week format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Affordable, flat per-credit-hour tuition rates regardless of residency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Access to specific course sections only for AOP students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Five entry points throughout the year (First-Half Term, Second-Half Term, Summer)</a:t>
            </a:r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9BAF9744-2D68-FC42-AB91-FEE5673EBA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02" y="0"/>
            <a:ext cx="1165686" cy="1052597"/>
          </a:xfrm>
          <a:prstGeom prst="rect">
            <a:avLst/>
          </a:prstGeom>
        </p:spPr>
      </p:pic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101ECA01-A53B-2940-91CC-DFECAEDC30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3" b="96135" l="5455" r="94545">
                        <a14:foregroundMark x1="32727" y1="5797" x2="32727" y2="5797"/>
                        <a14:foregroundMark x1="36364" y1="2415" x2="36364" y2="2415"/>
                        <a14:foregroundMark x1="5455" y1="50242" x2="5455" y2="50242"/>
                        <a14:foregroundMark x1="89091" y1="32367" x2="89091" y2="32367"/>
                        <a14:foregroundMark x1="36364" y1="91787" x2="36364" y2="91787"/>
                        <a14:foregroundMark x1="33636" y1="96618" x2="33636" y2="96618"/>
                        <a14:foregroundMark x1="94545" y1="28986" x2="94545" y2="28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482" y="114299"/>
            <a:ext cx="455631" cy="85741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99544" y="19670"/>
            <a:ext cx="8229600" cy="938297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400" b="1" i="0" kern="1200" spc="0">
                <a:solidFill>
                  <a:schemeClr val="bg1"/>
                </a:solidFill>
                <a:effectLst/>
                <a:latin typeface="Vitesse Bold" charset="0"/>
                <a:ea typeface="Vitesse Bold" charset="0"/>
                <a:cs typeface="Vitesse Bold" charset="0"/>
              </a:defRPr>
            </a:lvl1pPr>
            <a:extLst/>
          </a:lstStyle>
          <a:p>
            <a:r>
              <a:rPr lang="en-US" dirty="0"/>
              <a:t>Accelerated Online Programs</a:t>
            </a:r>
          </a:p>
        </p:txBody>
      </p:sp>
      <p:sp>
        <p:nvSpPr>
          <p:cNvPr id="7" name="Rectangle 6"/>
          <p:cNvSpPr/>
          <p:nvPr/>
        </p:nvSpPr>
        <p:spPr>
          <a:xfrm>
            <a:off x="375918" y="696851"/>
            <a:ext cx="65473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608" lvl="1" algn="r">
              <a:spcBef>
                <a:spcPts val="600"/>
              </a:spcBef>
              <a:buClr>
                <a:schemeClr val="tx1"/>
              </a:buClr>
            </a:pPr>
            <a:r>
              <a:rPr lang="en-US" sz="1200" dirty="0">
                <a:solidFill>
                  <a:schemeClr val="bg1"/>
                </a:solidFill>
                <a:latin typeface="Gotham Book"/>
              </a:rPr>
              <a:t>online.unm.edu/online-degrees/accelerated-online-programs</a:t>
            </a:r>
            <a:endParaRPr lang="en-US" sz="2000" dirty="0">
              <a:solidFill>
                <a:schemeClr val="bg1"/>
              </a:solidFill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191907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AOPs Are</a:t>
            </a:r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9BAF9744-2D68-FC42-AB91-FEE5673EBA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02" y="0"/>
            <a:ext cx="1165686" cy="105259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768298A-8486-4D77-B573-EC40FE3E25D0}"/>
              </a:ext>
            </a:extLst>
          </p:cNvPr>
          <p:cNvSpPr txBox="1">
            <a:spLocks/>
          </p:cNvSpPr>
          <p:nvPr/>
        </p:nvSpPr>
        <p:spPr>
          <a:xfrm>
            <a:off x="210620" y="1295324"/>
            <a:ext cx="8722759" cy="3153693"/>
          </a:xfrm>
          <a:prstGeom prst="rect">
            <a:avLst/>
          </a:prstGeom>
        </p:spPr>
        <p:txBody>
          <a:bodyPr vert="horz" lIns="91440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 spc="0">
                <a:solidFill>
                  <a:schemeClr val="tx2"/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400" kern="1200" spc="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000" kern="1200" spc="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800" kern="1200" spc="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800" kern="1200" spc="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92608" lvl="1">
              <a:lnSpc>
                <a:spcPct val="150000"/>
              </a:lnSpc>
              <a:spcBef>
                <a:spcPts val="600"/>
              </a:spcBef>
            </a:pPr>
            <a:r>
              <a:rPr lang="en-US" sz="1500" dirty="0">
                <a:solidFill>
                  <a:srgbClr val="63666A"/>
                </a:solidFill>
              </a:rPr>
              <a:t>“Degree completion” programs</a:t>
            </a:r>
          </a:p>
          <a:p>
            <a:pPr marL="292608" lvl="1">
              <a:lnSpc>
                <a:spcPct val="150000"/>
              </a:lnSpc>
              <a:spcBef>
                <a:spcPts val="600"/>
              </a:spcBef>
            </a:pPr>
            <a:r>
              <a:rPr lang="en-US" sz="1500" dirty="0">
                <a:solidFill>
                  <a:srgbClr val="63666A"/>
                </a:solidFill>
              </a:rPr>
              <a:t>Asynchronous format – no required meeting times</a:t>
            </a:r>
          </a:p>
          <a:p>
            <a:pPr marL="292608" lvl="1">
              <a:lnSpc>
                <a:spcPct val="150000"/>
              </a:lnSpc>
              <a:spcBef>
                <a:spcPts val="600"/>
              </a:spcBef>
            </a:pPr>
            <a:r>
              <a:rPr lang="en-US" sz="1500" dirty="0">
                <a:solidFill>
                  <a:srgbClr val="63666A"/>
                </a:solidFill>
              </a:rPr>
              <a:t>Perfect for students who work during the day, take care of family members, or live too far to commute to Main campus.</a:t>
            </a:r>
          </a:p>
          <a:p>
            <a:pPr marL="292608" lvl="1">
              <a:lnSpc>
                <a:spcPct val="150000"/>
              </a:lnSpc>
              <a:spcBef>
                <a:spcPts val="600"/>
              </a:spcBef>
            </a:pPr>
            <a:r>
              <a:rPr lang="en-US" sz="1500" dirty="0">
                <a:solidFill>
                  <a:srgbClr val="63666A"/>
                </a:solidFill>
              </a:rPr>
              <a:t>AA/AS or equivalent credit hours make students ideally positioned for these programs.</a:t>
            </a:r>
          </a:p>
          <a:p>
            <a:pPr marL="292608" lvl="1">
              <a:lnSpc>
                <a:spcPct val="150000"/>
              </a:lnSpc>
              <a:spcBef>
                <a:spcPts val="600"/>
              </a:spcBef>
            </a:pPr>
            <a:r>
              <a:rPr lang="en-US" sz="1500" dirty="0">
                <a:solidFill>
                  <a:srgbClr val="63666A"/>
                </a:solidFill>
              </a:rPr>
              <a:t>Completion depends on the amount of time students can dedicate to their coursework. </a:t>
            </a:r>
          </a:p>
          <a:p>
            <a:pPr marL="557784" lvl="2">
              <a:lnSpc>
                <a:spcPct val="150000"/>
              </a:lnSpc>
              <a:spcBef>
                <a:spcPts val="600"/>
              </a:spcBef>
            </a:pPr>
            <a:r>
              <a:rPr lang="en-US" sz="1200" dirty="0">
                <a:solidFill>
                  <a:srgbClr val="63666A"/>
                </a:solidFill>
              </a:rPr>
              <a:t>You can complete your degree in about two years.</a:t>
            </a:r>
          </a:p>
          <a:p>
            <a:pPr marL="557784" lvl="2">
              <a:lnSpc>
                <a:spcPct val="150000"/>
              </a:lnSpc>
              <a:spcBef>
                <a:spcPts val="600"/>
              </a:spcBef>
            </a:pPr>
            <a:r>
              <a:rPr lang="en-US" sz="1200" dirty="0">
                <a:solidFill>
                  <a:srgbClr val="63666A"/>
                </a:solidFill>
              </a:rPr>
              <a:t>With Accelerated Online Programs, you can cut the time in half.</a:t>
            </a:r>
          </a:p>
        </p:txBody>
      </p:sp>
    </p:spTree>
    <p:extLst>
      <p:ext uri="{BB962C8B-B14F-4D97-AF65-F5344CB8AC3E}">
        <p14:creationId xmlns:p14="http://schemas.microsoft.com/office/powerpoint/2010/main" val="2531973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NM Power Point Template">
  <a:themeElements>
    <a:clrScheme name="UNM Palette">
      <a:dk1>
        <a:srgbClr val="AA0530"/>
      </a:dk1>
      <a:lt1>
        <a:srgbClr val="FFFFFF"/>
      </a:lt1>
      <a:dk2>
        <a:srgbClr val="505150"/>
      </a:dk2>
      <a:lt2>
        <a:srgbClr val="999A98"/>
      </a:lt2>
      <a:accent1>
        <a:srgbClr val="AA0530"/>
      </a:accent1>
      <a:accent2>
        <a:srgbClr val="505150"/>
      </a:accent2>
      <a:accent3>
        <a:srgbClr val="E47623"/>
      </a:accent3>
      <a:accent4>
        <a:srgbClr val="EFA33C"/>
      </a:accent4>
      <a:accent5>
        <a:srgbClr val="530058"/>
      </a:accent5>
      <a:accent6>
        <a:srgbClr val="92B600"/>
      </a:accent6>
      <a:hlink>
        <a:srgbClr val="007384"/>
      </a:hlink>
      <a:folHlink>
        <a:srgbClr val="7C86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CAC Presentor Template" id="{68E4AB48-7BA7-8845-A71A-D06647240A67}" vid="{B8C9A811-BC50-1849-BCE1-00409D5C1E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B22D493F268D4A8EE73E2E62A07DD1" ma:contentTypeVersion="10" ma:contentTypeDescription="Create a new document." ma:contentTypeScope="" ma:versionID="be45f980b687d11659c12165651ace10">
  <xsd:schema xmlns:xsd="http://www.w3.org/2001/XMLSchema" xmlns:xs="http://www.w3.org/2001/XMLSchema" xmlns:p="http://schemas.microsoft.com/office/2006/metadata/properties" xmlns:ns2="b6b80fba-94de-4eef-b77c-5b6c592ba92c" targetNamespace="http://schemas.microsoft.com/office/2006/metadata/properties" ma:root="true" ma:fieldsID="17a34e086df0fe6a63ca42bb5c04642e" ns2:_="">
    <xsd:import namespace="b6b80fba-94de-4eef-b77c-5b6c592ba9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80fba-94de-4eef-b77c-5b6c592ba9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911b813-a230-4b01-befd-2f84efefd6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b80fba-94de-4eef-b77c-5b6c592ba92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AD74CB-820B-491D-814F-854AADC299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b80fba-94de-4eef-b77c-5b6c592ba9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21E80A-9E73-4516-BE7F-7C57AAABF7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9C5CEA-432E-474F-A4A1-EFF13CB3765D}">
  <ds:schemaRefs>
    <ds:schemaRef ds:uri="http://schemas.microsoft.com/office/2006/metadata/properties"/>
    <ds:schemaRef ds:uri="http://schemas.microsoft.com/office/infopath/2007/PartnerControls"/>
    <ds:schemaRef ds:uri="b6b80fba-94de-4eef-b77c-5b6c592ba92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7067</TotalTime>
  <Words>1048</Words>
  <Application>Microsoft Office PowerPoint</Application>
  <PresentationFormat>On-screen Show (16:9)</PresentationFormat>
  <Paragraphs>177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Gotham Book</vt:lpstr>
      <vt:lpstr>Gotham Medium</vt:lpstr>
      <vt:lpstr>Times New Roman</vt:lpstr>
      <vt:lpstr>Vitesse Bold</vt:lpstr>
      <vt:lpstr>Wingdings</vt:lpstr>
      <vt:lpstr>Wingdings 2</vt:lpstr>
      <vt:lpstr>Wingdings 3</vt:lpstr>
      <vt:lpstr>UNM Power Point Template</vt:lpstr>
      <vt:lpstr>Meet the  UNM Online Student Success Team</vt:lpstr>
      <vt:lpstr>PowerPoint Presentation</vt:lpstr>
      <vt:lpstr>What does UNM Online do?</vt:lpstr>
      <vt:lpstr>Meet the UNM Online Student Success Team</vt:lpstr>
      <vt:lpstr>UNM-Main’s Online Student Population</vt:lpstr>
      <vt:lpstr>30+ degree and certificate programs plus minors offered fully online and administered by UNM Academic Units.</vt:lpstr>
      <vt:lpstr>Students Have Options!</vt:lpstr>
      <vt:lpstr>PowerPoint Presentation</vt:lpstr>
      <vt:lpstr>AOPs Are</vt:lpstr>
      <vt:lpstr>Undergraduate Degrees</vt:lpstr>
      <vt:lpstr>PowerPoint Presentation</vt:lpstr>
      <vt:lpstr>PowerPoint Presentation</vt:lpstr>
      <vt:lpstr>Tuition Rates &amp; Financial Aid</vt:lpstr>
      <vt:lpstr>UNM-Valencia Alumni in Online Programs</vt:lpstr>
      <vt:lpstr>Preparing Students for Transfer to Online</vt:lpstr>
      <vt:lpstr>Stay in the Know</vt:lpstr>
      <vt:lpstr>Developing Partnerships with UNM Online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UNM Online Programs</dc:creator>
  <cp:lastModifiedBy>Olivia Torres Jojola</cp:lastModifiedBy>
  <cp:revision>137</cp:revision>
  <dcterms:created xsi:type="dcterms:W3CDTF">2020-09-15T20:49:28Z</dcterms:created>
  <dcterms:modified xsi:type="dcterms:W3CDTF">2023-04-19T22:55:34Z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0x01010013B22D493F268D4A8EE73E2E62A07DD1</vt:lpwstr>
  </property>
</Properties>
</file>