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4" r:id="rId6"/>
    <p:sldId id="267" r:id="rId7"/>
    <p:sldId id="262" r:id="rId8"/>
    <p:sldId id="260" r:id="rId9"/>
    <p:sldId id="273" r:id="rId10"/>
    <p:sldId id="274" r:id="rId11"/>
    <p:sldId id="276" r:id="rId12"/>
    <p:sldId id="275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CD622B-BE1D-4C13-BF58-31B1A49B79B5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5255E8-6290-47C4-B01C-CD9F086B7C75}">
      <dgm:prSet/>
      <dgm:spPr/>
      <dgm:t>
        <a:bodyPr/>
        <a:lstStyle/>
        <a:p>
          <a:r>
            <a:rPr lang="en-US" dirty="0"/>
            <a:t>Building trust-based relationships</a:t>
          </a:r>
        </a:p>
      </dgm:t>
    </dgm:pt>
    <dgm:pt modelId="{761C9EC6-1427-413F-94DD-BB316E207A9F}" type="parTrans" cxnId="{059A9C38-B0C2-47A1-A340-56FDBF7FF245}">
      <dgm:prSet/>
      <dgm:spPr/>
      <dgm:t>
        <a:bodyPr/>
        <a:lstStyle/>
        <a:p>
          <a:endParaRPr lang="en-US"/>
        </a:p>
      </dgm:t>
    </dgm:pt>
    <dgm:pt modelId="{80E69E66-0FE4-457A-9920-914175CF5026}" type="sibTrans" cxnId="{059A9C38-B0C2-47A1-A340-56FDBF7FF245}">
      <dgm:prSet/>
      <dgm:spPr/>
      <dgm:t>
        <a:bodyPr/>
        <a:lstStyle/>
        <a:p>
          <a:endParaRPr lang="en-US"/>
        </a:p>
      </dgm:t>
    </dgm:pt>
    <dgm:pt modelId="{510C7F2B-95B9-4361-80AD-D323FF361A32}">
      <dgm:prSet/>
      <dgm:spPr/>
      <dgm:t>
        <a:bodyPr/>
        <a:lstStyle/>
        <a:p>
          <a:r>
            <a:rPr lang="en-US"/>
            <a:t>Validating students</a:t>
          </a:r>
        </a:p>
      </dgm:t>
    </dgm:pt>
    <dgm:pt modelId="{85075498-3B69-407D-9A2C-2BDB23F49A9C}" type="parTrans" cxnId="{D55D1EB7-B888-4075-BF65-0049BEBFB09D}">
      <dgm:prSet/>
      <dgm:spPr/>
      <dgm:t>
        <a:bodyPr/>
        <a:lstStyle/>
        <a:p>
          <a:endParaRPr lang="en-US"/>
        </a:p>
      </dgm:t>
    </dgm:pt>
    <dgm:pt modelId="{7CB22F6C-02DF-455B-A481-82576CE6F7DB}" type="sibTrans" cxnId="{D55D1EB7-B888-4075-BF65-0049BEBFB09D}">
      <dgm:prSet/>
      <dgm:spPr/>
      <dgm:t>
        <a:bodyPr/>
        <a:lstStyle/>
        <a:p>
          <a:endParaRPr lang="en-US"/>
        </a:p>
      </dgm:t>
    </dgm:pt>
    <dgm:pt modelId="{A92A2272-DA59-4BC0-B86E-C407B3EEEBAA}">
      <dgm:prSet/>
      <dgm:spPr/>
      <dgm:t>
        <a:bodyPr/>
        <a:lstStyle/>
        <a:p>
          <a:r>
            <a:rPr lang="en-US" dirty="0"/>
            <a:t>Supporting communal learners</a:t>
          </a:r>
        </a:p>
      </dgm:t>
    </dgm:pt>
    <dgm:pt modelId="{2AD5D13C-BECE-4688-8F0B-98AA08E4F0DA}" type="parTrans" cxnId="{FBB77E78-DABF-4A0B-B396-0CC968281167}">
      <dgm:prSet/>
      <dgm:spPr/>
      <dgm:t>
        <a:bodyPr/>
        <a:lstStyle/>
        <a:p>
          <a:endParaRPr lang="en-US"/>
        </a:p>
      </dgm:t>
    </dgm:pt>
    <dgm:pt modelId="{1576EB9F-C455-405F-A380-3634D9CDC79D}" type="sibTrans" cxnId="{FBB77E78-DABF-4A0B-B396-0CC968281167}">
      <dgm:prSet/>
      <dgm:spPr/>
      <dgm:t>
        <a:bodyPr/>
        <a:lstStyle/>
        <a:p>
          <a:endParaRPr lang="en-US"/>
        </a:p>
      </dgm:t>
    </dgm:pt>
    <dgm:pt modelId="{5F8877A7-EA93-4FED-827E-6B488450FF9D}">
      <dgm:prSet/>
      <dgm:spPr/>
      <dgm:t>
        <a:bodyPr/>
        <a:lstStyle/>
        <a:p>
          <a:r>
            <a:rPr lang="en-US" dirty="0"/>
            <a:t>Responsivity to student’s academic </a:t>
          </a:r>
          <a:r>
            <a:rPr lang="en-US" i="1" dirty="0"/>
            <a:t>and</a:t>
          </a:r>
          <a:r>
            <a:rPr lang="en-US" dirty="0"/>
            <a:t> social emotional needs</a:t>
          </a:r>
        </a:p>
      </dgm:t>
    </dgm:pt>
    <dgm:pt modelId="{E355F2AE-45EB-4F58-95FF-A8093F1CE9E9}" type="parTrans" cxnId="{0E726F2F-7242-4563-9C59-AAD0ABE659ED}">
      <dgm:prSet/>
      <dgm:spPr/>
      <dgm:t>
        <a:bodyPr/>
        <a:lstStyle/>
        <a:p>
          <a:endParaRPr lang="en-US"/>
        </a:p>
      </dgm:t>
    </dgm:pt>
    <dgm:pt modelId="{15A5FA31-B46F-455E-81AE-E7AA926903EA}" type="sibTrans" cxnId="{0E726F2F-7242-4563-9C59-AAD0ABE659ED}">
      <dgm:prSet/>
      <dgm:spPr/>
      <dgm:t>
        <a:bodyPr/>
        <a:lstStyle/>
        <a:p>
          <a:endParaRPr lang="en-US"/>
        </a:p>
      </dgm:t>
    </dgm:pt>
    <dgm:pt modelId="{7D26AC12-E844-48BF-9785-8384FF03466C}">
      <dgm:prSet/>
      <dgm:spPr/>
      <dgm:t>
        <a:bodyPr/>
        <a:lstStyle/>
        <a:p>
          <a:r>
            <a:rPr lang="en-US" dirty="0"/>
            <a:t>The classroom as not separate from community, but an extension of it.</a:t>
          </a:r>
        </a:p>
      </dgm:t>
    </dgm:pt>
    <dgm:pt modelId="{2A55949D-AC3D-45D8-BA56-132CB3DB066D}" type="parTrans" cxnId="{25894B9E-6734-4965-9F1E-47F4D3064D42}">
      <dgm:prSet/>
      <dgm:spPr/>
      <dgm:t>
        <a:bodyPr/>
        <a:lstStyle/>
        <a:p>
          <a:endParaRPr lang="en-US"/>
        </a:p>
      </dgm:t>
    </dgm:pt>
    <dgm:pt modelId="{7D79C637-F8A4-4EEB-85F4-E2B6F67093CC}" type="sibTrans" cxnId="{25894B9E-6734-4965-9F1E-47F4D3064D42}">
      <dgm:prSet/>
      <dgm:spPr/>
      <dgm:t>
        <a:bodyPr/>
        <a:lstStyle/>
        <a:p>
          <a:endParaRPr lang="en-US"/>
        </a:p>
      </dgm:t>
    </dgm:pt>
    <dgm:pt modelId="{2089A307-D9BA-464A-B903-399CB61F4E2A}" type="pres">
      <dgm:prSet presAssocID="{DACD622B-BE1D-4C13-BF58-31B1A49B79B5}" presName="diagram" presStyleCnt="0">
        <dgm:presLayoutVars>
          <dgm:dir/>
          <dgm:resizeHandles val="exact"/>
        </dgm:presLayoutVars>
      </dgm:prSet>
      <dgm:spPr/>
    </dgm:pt>
    <dgm:pt modelId="{1B59E5F0-7AC7-6144-9856-C119BA9BEAF1}" type="pres">
      <dgm:prSet presAssocID="{0A5255E8-6290-47C4-B01C-CD9F086B7C75}" presName="node" presStyleLbl="node1" presStyleIdx="0" presStyleCnt="5">
        <dgm:presLayoutVars>
          <dgm:bulletEnabled val="1"/>
        </dgm:presLayoutVars>
      </dgm:prSet>
      <dgm:spPr/>
    </dgm:pt>
    <dgm:pt modelId="{5573282F-076C-934D-9E5A-B5012B550B88}" type="pres">
      <dgm:prSet presAssocID="{80E69E66-0FE4-457A-9920-914175CF5026}" presName="sibTrans" presStyleCnt="0"/>
      <dgm:spPr/>
    </dgm:pt>
    <dgm:pt modelId="{F7AD6B26-ADF8-F747-8BE2-20A97F31B5EA}" type="pres">
      <dgm:prSet presAssocID="{510C7F2B-95B9-4361-80AD-D323FF361A32}" presName="node" presStyleLbl="node1" presStyleIdx="1" presStyleCnt="5">
        <dgm:presLayoutVars>
          <dgm:bulletEnabled val="1"/>
        </dgm:presLayoutVars>
      </dgm:prSet>
      <dgm:spPr/>
    </dgm:pt>
    <dgm:pt modelId="{CF659CB8-0BDC-1D43-BB5C-FA1D4F0B9C6A}" type="pres">
      <dgm:prSet presAssocID="{7CB22F6C-02DF-455B-A481-82576CE6F7DB}" presName="sibTrans" presStyleCnt="0"/>
      <dgm:spPr/>
    </dgm:pt>
    <dgm:pt modelId="{A301FC01-7539-904B-B6A1-F05E541BBBF1}" type="pres">
      <dgm:prSet presAssocID="{A92A2272-DA59-4BC0-B86E-C407B3EEEBAA}" presName="node" presStyleLbl="node1" presStyleIdx="2" presStyleCnt="5">
        <dgm:presLayoutVars>
          <dgm:bulletEnabled val="1"/>
        </dgm:presLayoutVars>
      </dgm:prSet>
      <dgm:spPr/>
    </dgm:pt>
    <dgm:pt modelId="{B3B952BB-900B-7249-BB2E-92C491983785}" type="pres">
      <dgm:prSet presAssocID="{1576EB9F-C455-405F-A380-3634D9CDC79D}" presName="sibTrans" presStyleCnt="0"/>
      <dgm:spPr/>
    </dgm:pt>
    <dgm:pt modelId="{EE8556F1-6DAA-1A44-B387-704164ABEAF0}" type="pres">
      <dgm:prSet presAssocID="{5F8877A7-EA93-4FED-827E-6B488450FF9D}" presName="node" presStyleLbl="node1" presStyleIdx="3" presStyleCnt="5">
        <dgm:presLayoutVars>
          <dgm:bulletEnabled val="1"/>
        </dgm:presLayoutVars>
      </dgm:prSet>
      <dgm:spPr/>
    </dgm:pt>
    <dgm:pt modelId="{5A3CC511-94C7-6D48-82F3-B3125B84501C}" type="pres">
      <dgm:prSet presAssocID="{15A5FA31-B46F-455E-81AE-E7AA926903EA}" presName="sibTrans" presStyleCnt="0"/>
      <dgm:spPr/>
    </dgm:pt>
    <dgm:pt modelId="{B69CFA61-2CAB-0A45-ACE7-65F4451C3127}" type="pres">
      <dgm:prSet presAssocID="{7D26AC12-E844-48BF-9785-8384FF03466C}" presName="node" presStyleLbl="node1" presStyleIdx="4" presStyleCnt="5">
        <dgm:presLayoutVars>
          <dgm:bulletEnabled val="1"/>
        </dgm:presLayoutVars>
      </dgm:prSet>
      <dgm:spPr/>
    </dgm:pt>
  </dgm:ptLst>
  <dgm:cxnLst>
    <dgm:cxn modelId="{0E726F2F-7242-4563-9C59-AAD0ABE659ED}" srcId="{DACD622B-BE1D-4C13-BF58-31B1A49B79B5}" destId="{5F8877A7-EA93-4FED-827E-6B488450FF9D}" srcOrd="3" destOrd="0" parTransId="{E355F2AE-45EB-4F58-95FF-A8093F1CE9E9}" sibTransId="{15A5FA31-B46F-455E-81AE-E7AA926903EA}"/>
    <dgm:cxn modelId="{90328432-61E1-6141-9488-CAEC7577F1F8}" type="presOf" srcId="{0A5255E8-6290-47C4-B01C-CD9F086B7C75}" destId="{1B59E5F0-7AC7-6144-9856-C119BA9BEAF1}" srcOrd="0" destOrd="0" presId="urn:microsoft.com/office/officeart/2005/8/layout/default"/>
    <dgm:cxn modelId="{059A9C38-B0C2-47A1-A340-56FDBF7FF245}" srcId="{DACD622B-BE1D-4C13-BF58-31B1A49B79B5}" destId="{0A5255E8-6290-47C4-B01C-CD9F086B7C75}" srcOrd="0" destOrd="0" parTransId="{761C9EC6-1427-413F-94DD-BB316E207A9F}" sibTransId="{80E69E66-0FE4-457A-9920-914175CF5026}"/>
    <dgm:cxn modelId="{E711ED3C-F76B-DC43-A9B5-42755265482F}" type="presOf" srcId="{DACD622B-BE1D-4C13-BF58-31B1A49B79B5}" destId="{2089A307-D9BA-464A-B903-399CB61F4E2A}" srcOrd="0" destOrd="0" presId="urn:microsoft.com/office/officeart/2005/8/layout/default"/>
    <dgm:cxn modelId="{102D574E-2BB6-854B-B39F-C5EC940834AB}" type="presOf" srcId="{A92A2272-DA59-4BC0-B86E-C407B3EEEBAA}" destId="{A301FC01-7539-904B-B6A1-F05E541BBBF1}" srcOrd="0" destOrd="0" presId="urn:microsoft.com/office/officeart/2005/8/layout/default"/>
    <dgm:cxn modelId="{EF6C3552-5360-B440-9B4B-47D3A91E09D5}" type="presOf" srcId="{510C7F2B-95B9-4361-80AD-D323FF361A32}" destId="{F7AD6B26-ADF8-F747-8BE2-20A97F31B5EA}" srcOrd="0" destOrd="0" presId="urn:microsoft.com/office/officeart/2005/8/layout/default"/>
    <dgm:cxn modelId="{FBB77E78-DABF-4A0B-B396-0CC968281167}" srcId="{DACD622B-BE1D-4C13-BF58-31B1A49B79B5}" destId="{A92A2272-DA59-4BC0-B86E-C407B3EEEBAA}" srcOrd="2" destOrd="0" parTransId="{2AD5D13C-BECE-4688-8F0B-98AA08E4F0DA}" sibTransId="{1576EB9F-C455-405F-A380-3634D9CDC79D}"/>
    <dgm:cxn modelId="{DC21A199-7AD9-6C4C-AB50-72B566B8E199}" type="presOf" srcId="{5F8877A7-EA93-4FED-827E-6B488450FF9D}" destId="{EE8556F1-6DAA-1A44-B387-704164ABEAF0}" srcOrd="0" destOrd="0" presId="urn:microsoft.com/office/officeart/2005/8/layout/default"/>
    <dgm:cxn modelId="{25894B9E-6734-4965-9F1E-47F4D3064D42}" srcId="{DACD622B-BE1D-4C13-BF58-31B1A49B79B5}" destId="{7D26AC12-E844-48BF-9785-8384FF03466C}" srcOrd="4" destOrd="0" parTransId="{2A55949D-AC3D-45D8-BA56-132CB3DB066D}" sibTransId="{7D79C637-F8A4-4EEB-85F4-E2B6F67093CC}"/>
    <dgm:cxn modelId="{D55D1EB7-B888-4075-BF65-0049BEBFB09D}" srcId="{DACD622B-BE1D-4C13-BF58-31B1A49B79B5}" destId="{510C7F2B-95B9-4361-80AD-D323FF361A32}" srcOrd="1" destOrd="0" parTransId="{85075498-3B69-407D-9A2C-2BDB23F49A9C}" sibTransId="{7CB22F6C-02DF-455B-A481-82576CE6F7DB}"/>
    <dgm:cxn modelId="{52E997DA-5F82-BD42-B013-D73B4DB4703B}" type="presOf" srcId="{7D26AC12-E844-48BF-9785-8384FF03466C}" destId="{B69CFA61-2CAB-0A45-ACE7-65F4451C3127}" srcOrd="0" destOrd="0" presId="urn:microsoft.com/office/officeart/2005/8/layout/default"/>
    <dgm:cxn modelId="{A62AC2A5-2893-6740-83F4-014F9D2DB5CD}" type="presParOf" srcId="{2089A307-D9BA-464A-B903-399CB61F4E2A}" destId="{1B59E5F0-7AC7-6144-9856-C119BA9BEAF1}" srcOrd="0" destOrd="0" presId="urn:microsoft.com/office/officeart/2005/8/layout/default"/>
    <dgm:cxn modelId="{87B3C2E1-2BA6-6543-88E4-0EAAAF58C825}" type="presParOf" srcId="{2089A307-D9BA-464A-B903-399CB61F4E2A}" destId="{5573282F-076C-934D-9E5A-B5012B550B88}" srcOrd="1" destOrd="0" presId="urn:microsoft.com/office/officeart/2005/8/layout/default"/>
    <dgm:cxn modelId="{F64C270E-5FCE-5746-8FB5-D031F0064A0B}" type="presParOf" srcId="{2089A307-D9BA-464A-B903-399CB61F4E2A}" destId="{F7AD6B26-ADF8-F747-8BE2-20A97F31B5EA}" srcOrd="2" destOrd="0" presId="urn:microsoft.com/office/officeart/2005/8/layout/default"/>
    <dgm:cxn modelId="{3D4358A5-D5B9-B24E-A4F5-F5CB447B89DD}" type="presParOf" srcId="{2089A307-D9BA-464A-B903-399CB61F4E2A}" destId="{CF659CB8-0BDC-1D43-BB5C-FA1D4F0B9C6A}" srcOrd="3" destOrd="0" presId="urn:microsoft.com/office/officeart/2005/8/layout/default"/>
    <dgm:cxn modelId="{B889EDB2-F101-7D40-B307-65FE40335787}" type="presParOf" srcId="{2089A307-D9BA-464A-B903-399CB61F4E2A}" destId="{A301FC01-7539-904B-B6A1-F05E541BBBF1}" srcOrd="4" destOrd="0" presId="urn:microsoft.com/office/officeart/2005/8/layout/default"/>
    <dgm:cxn modelId="{51E4ED27-22D9-A648-849D-DED0C61775E2}" type="presParOf" srcId="{2089A307-D9BA-464A-B903-399CB61F4E2A}" destId="{B3B952BB-900B-7249-BB2E-92C491983785}" srcOrd="5" destOrd="0" presId="urn:microsoft.com/office/officeart/2005/8/layout/default"/>
    <dgm:cxn modelId="{257FCC4D-D30F-6648-B4D8-712D7DC31377}" type="presParOf" srcId="{2089A307-D9BA-464A-B903-399CB61F4E2A}" destId="{EE8556F1-6DAA-1A44-B387-704164ABEAF0}" srcOrd="6" destOrd="0" presId="urn:microsoft.com/office/officeart/2005/8/layout/default"/>
    <dgm:cxn modelId="{BD4F0024-C423-CA4B-A1CC-18140C9A11CE}" type="presParOf" srcId="{2089A307-D9BA-464A-B903-399CB61F4E2A}" destId="{5A3CC511-94C7-6D48-82F3-B3125B84501C}" srcOrd="7" destOrd="0" presId="urn:microsoft.com/office/officeart/2005/8/layout/default"/>
    <dgm:cxn modelId="{00A9BCD5-7002-604B-B9CD-E70C24DABDC6}" type="presParOf" srcId="{2089A307-D9BA-464A-B903-399CB61F4E2A}" destId="{B69CFA61-2CAB-0A45-ACE7-65F4451C312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F952C-684D-4F26-AFCE-80460A6B08F8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9ED9B5-630E-48E1-9249-D77D09C9CFB4}">
      <dgm:prSet/>
      <dgm:spPr/>
      <dgm:t>
        <a:bodyPr/>
        <a:lstStyle/>
        <a:p>
          <a:r>
            <a:rPr lang="en-US" dirty="0"/>
            <a:t>Building learning relationships online</a:t>
          </a:r>
        </a:p>
      </dgm:t>
    </dgm:pt>
    <dgm:pt modelId="{951D7605-38FE-44D2-8701-5B934EF5F4AE}" type="parTrans" cxnId="{021499B7-58E1-41D3-9923-54914E4423A3}">
      <dgm:prSet/>
      <dgm:spPr/>
      <dgm:t>
        <a:bodyPr/>
        <a:lstStyle/>
        <a:p>
          <a:endParaRPr lang="en-US"/>
        </a:p>
      </dgm:t>
    </dgm:pt>
    <dgm:pt modelId="{A05FA764-8C30-488C-81C9-352819DD8FF9}" type="sibTrans" cxnId="{021499B7-58E1-41D3-9923-54914E4423A3}">
      <dgm:prSet/>
      <dgm:spPr/>
      <dgm:t>
        <a:bodyPr/>
        <a:lstStyle/>
        <a:p>
          <a:endParaRPr lang="en-US"/>
        </a:p>
      </dgm:t>
    </dgm:pt>
    <dgm:pt modelId="{52D9883C-DCDB-4D05-94A3-3CE11D5FEF42}">
      <dgm:prSet/>
      <dgm:spPr/>
      <dgm:t>
        <a:bodyPr/>
        <a:lstStyle/>
        <a:p>
          <a:r>
            <a:rPr lang="en-US" dirty="0"/>
            <a:t>“high-trust, low-stress environments can help marginalized students effectively process and retain learned information.”</a:t>
          </a:r>
        </a:p>
      </dgm:t>
    </dgm:pt>
    <dgm:pt modelId="{1855A372-27BF-4DE3-B194-E1C53A80A53F}" type="parTrans" cxnId="{CE1CB1C6-191F-4004-9048-E212697FBE08}">
      <dgm:prSet/>
      <dgm:spPr/>
      <dgm:t>
        <a:bodyPr/>
        <a:lstStyle/>
        <a:p>
          <a:endParaRPr lang="en-US"/>
        </a:p>
      </dgm:t>
    </dgm:pt>
    <dgm:pt modelId="{9DB68C75-6E8F-4838-AE7F-441D61A3C8E9}" type="sibTrans" cxnId="{CE1CB1C6-191F-4004-9048-E212697FBE08}">
      <dgm:prSet/>
      <dgm:spPr/>
      <dgm:t>
        <a:bodyPr/>
        <a:lstStyle/>
        <a:p>
          <a:endParaRPr lang="en-US"/>
        </a:p>
      </dgm:t>
    </dgm:pt>
    <dgm:pt modelId="{D39C0D98-CC25-4159-BEB8-5BC940E6B9A0}">
      <dgm:prSet/>
      <dgm:spPr/>
      <dgm:t>
        <a:bodyPr/>
        <a:lstStyle/>
        <a:p>
          <a:r>
            <a:rPr lang="en-US" dirty="0"/>
            <a:t>Center students online</a:t>
          </a:r>
        </a:p>
      </dgm:t>
    </dgm:pt>
    <dgm:pt modelId="{B3186175-B5A2-47AD-BAB8-B3A87455FAF8}" type="parTrans" cxnId="{DD26899C-C0E8-4175-AB16-02135D98531A}">
      <dgm:prSet/>
      <dgm:spPr/>
      <dgm:t>
        <a:bodyPr/>
        <a:lstStyle/>
        <a:p>
          <a:endParaRPr lang="en-US"/>
        </a:p>
      </dgm:t>
    </dgm:pt>
    <dgm:pt modelId="{4A8A7D21-863C-43DF-AF4B-C434DDB0304F}" type="sibTrans" cxnId="{DD26899C-C0E8-4175-AB16-02135D98531A}">
      <dgm:prSet/>
      <dgm:spPr/>
      <dgm:t>
        <a:bodyPr/>
        <a:lstStyle/>
        <a:p>
          <a:endParaRPr lang="en-US"/>
        </a:p>
      </dgm:t>
    </dgm:pt>
    <dgm:pt modelId="{D5D2AABD-EBD6-4C79-ABB2-37E2F3E296B2}">
      <dgm:prSet/>
      <dgm:spPr/>
      <dgm:t>
        <a:bodyPr/>
        <a:lstStyle/>
        <a:p>
          <a:r>
            <a:rPr lang="en-US" dirty="0"/>
            <a:t>learner centered lessons, designed  around student interests with student input</a:t>
          </a:r>
        </a:p>
      </dgm:t>
    </dgm:pt>
    <dgm:pt modelId="{6C9BDCBD-F527-4640-B7F6-4AB29D1B7507}" type="parTrans" cxnId="{F16DA963-D8CD-4F49-BEAA-22D6EC65053A}">
      <dgm:prSet/>
      <dgm:spPr/>
      <dgm:t>
        <a:bodyPr/>
        <a:lstStyle/>
        <a:p>
          <a:endParaRPr lang="en-US"/>
        </a:p>
      </dgm:t>
    </dgm:pt>
    <dgm:pt modelId="{C2335184-F8AB-4EBA-81B2-8BE157F95B24}" type="sibTrans" cxnId="{F16DA963-D8CD-4F49-BEAA-22D6EC65053A}">
      <dgm:prSet/>
      <dgm:spPr/>
      <dgm:t>
        <a:bodyPr/>
        <a:lstStyle/>
        <a:p>
          <a:endParaRPr lang="en-US"/>
        </a:p>
      </dgm:t>
    </dgm:pt>
    <dgm:pt modelId="{FF9E22ED-C3B0-444E-940A-F91A45660B79}">
      <dgm:prSet/>
      <dgm:spPr/>
      <dgm:t>
        <a:bodyPr/>
        <a:lstStyle/>
        <a:p>
          <a:r>
            <a:rPr lang="en-US" dirty="0"/>
            <a:t>Support communal learners</a:t>
          </a:r>
        </a:p>
      </dgm:t>
    </dgm:pt>
    <dgm:pt modelId="{89132325-4DE9-4B78-B136-9BE0998A50D4}" type="parTrans" cxnId="{6921175D-A6EF-4826-867F-188CD1C3DDB7}">
      <dgm:prSet/>
      <dgm:spPr/>
      <dgm:t>
        <a:bodyPr/>
        <a:lstStyle/>
        <a:p>
          <a:endParaRPr lang="en-US"/>
        </a:p>
      </dgm:t>
    </dgm:pt>
    <dgm:pt modelId="{0D109031-64E7-4EC6-8236-827B8E26362A}" type="sibTrans" cxnId="{6921175D-A6EF-4826-867F-188CD1C3DDB7}">
      <dgm:prSet/>
      <dgm:spPr/>
      <dgm:t>
        <a:bodyPr/>
        <a:lstStyle/>
        <a:p>
          <a:endParaRPr lang="en-US"/>
        </a:p>
      </dgm:t>
    </dgm:pt>
    <dgm:pt modelId="{9EE9E52D-CCA6-4A17-B4E3-1A3597C03B58}">
      <dgm:prSet/>
      <dgm:spPr/>
      <dgm:t>
        <a:bodyPr/>
        <a:lstStyle/>
        <a:p>
          <a:r>
            <a:rPr lang="en-US" b="0" i="0" dirty="0"/>
            <a:t>incorporate collaborative work time, zoom breakouts, gamification &amp; chats</a:t>
          </a:r>
          <a:endParaRPr lang="en-US" dirty="0"/>
        </a:p>
      </dgm:t>
    </dgm:pt>
    <dgm:pt modelId="{F689DEB9-94BA-43A4-8133-F2ECF3FF1151}" type="parTrans" cxnId="{1A0DD5A0-26C7-4895-B57F-75C56F30978F}">
      <dgm:prSet/>
      <dgm:spPr/>
      <dgm:t>
        <a:bodyPr/>
        <a:lstStyle/>
        <a:p>
          <a:endParaRPr lang="en-US"/>
        </a:p>
      </dgm:t>
    </dgm:pt>
    <dgm:pt modelId="{7C81F394-999F-453D-BD2B-9F6B239A5434}" type="sibTrans" cxnId="{1A0DD5A0-26C7-4895-B57F-75C56F30978F}">
      <dgm:prSet/>
      <dgm:spPr/>
      <dgm:t>
        <a:bodyPr/>
        <a:lstStyle/>
        <a:p>
          <a:endParaRPr lang="en-US"/>
        </a:p>
      </dgm:t>
    </dgm:pt>
    <dgm:pt modelId="{F4B24865-D283-4C4C-8AA5-9B2616E50FA1}">
      <dgm:prSet/>
      <dgm:spPr/>
      <dgm:t>
        <a:bodyPr/>
        <a:lstStyle/>
        <a:p>
          <a:r>
            <a:rPr lang="en-US" dirty="0"/>
            <a:t>Responsiveness</a:t>
          </a:r>
        </a:p>
      </dgm:t>
    </dgm:pt>
    <dgm:pt modelId="{E2E5B305-BF45-8846-8555-2028FF16E120}" type="parTrans" cxnId="{5CE89DFA-0212-6E45-B812-955CBA41AC92}">
      <dgm:prSet/>
      <dgm:spPr/>
      <dgm:t>
        <a:bodyPr/>
        <a:lstStyle/>
        <a:p>
          <a:endParaRPr lang="en-US"/>
        </a:p>
      </dgm:t>
    </dgm:pt>
    <dgm:pt modelId="{986DB2E2-FCD2-9040-95C2-AE4A9A389A92}" type="sibTrans" cxnId="{5CE89DFA-0212-6E45-B812-955CBA41AC92}">
      <dgm:prSet/>
      <dgm:spPr/>
      <dgm:t>
        <a:bodyPr/>
        <a:lstStyle/>
        <a:p>
          <a:endParaRPr lang="en-US"/>
        </a:p>
      </dgm:t>
    </dgm:pt>
    <dgm:pt modelId="{19574A43-B75F-004E-BD34-80D07FFD3996}">
      <dgm:prSet/>
      <dgm:spPr/>
      <dgm:t>
        <a:bodyPr/>
        <a:lstStyle/>
        <a:p>
          <a:r>
            <a:rPr lang="en-US" b="0" i="0" dirty="0"/>
            <a:t>to students’ academic and social emotional needs; be flexible</a:t>
          </a:r>
          <a:endParaRPr lang="en-US" dirty="0"/>
        </a:p>
      </dgm:t>
    </dgm:pt>
    <dgm:pt modelId="{6B4AFE43-2B9E-1549-83E0-5CB50184C551}" type="parTrans" cxnId="{26C91C20-11EF-A64C-A906-719D177DACB3}">
      <dgm:prSet/>
      <dgm:spPr/>
      <dgm:t>
        <a:bodyPr/>
        <a:lstStyle/>
        <a:p>
          <a:endParaRPr lang="en-US"/>
        </a:p>
      </dgm:t>
    </dgm:pt>
    <dgm:pt modelId="{2CAAD13D-F4F5-2140-8BE0-E4AEB4352007}" type="sibTrans" cxnId="{26C91C20-11EF-A64C-A906-719D177DACB3}">
      <dgm:prSet/>
      <dgm:spPr/>
      <dgm:t>
        <a:bodyPr/>
        <a:lstStyle/>
        <a:p>
          <a:endParaRPr lang="en-US"/>
        </a:p>
      </dgm:t>
    </dgm:pt>
    <dgm:pt modelId="{A6771207-5B7D-CF49-91EB-B92BA9A46639}" type="pres">
      <dgm:prSet presAssocID="{B61F952C-684D-4F26-AFCE-80460A6B08F8}" presName="Name0" presStyleCnt="0">
        <dgm:presLayoutVars>
          <dgm:dir/>
          <dgm:animLvl val="lvl"/>
          <dgm:resizeHandles val="exact"/>
        </dgm:presLayoutVars>
      </dgm:prSet>
      <dgm:spPr/>
    </dgm:pt>
    <dgm:pt modelId="{ECC7C196-EE04-8144-B404-1D55B636FC05}" type="pres">
      <dgm:prSet presAssocID="{399ED9B5-630E-48E1-9249-D77D09C9CFB4}" presName="linNode" presStyleCnt="0"/>
      <dgm:spPr/>
    </dgm:pt>
    <dgm:pt modelId="{07DCCB7C-C12F-EE4A-8AE7-BB71B72D3C29}" type="pres">
      <dgm:prSet presAssocID="{399ED9B5-630E-48E1-9249-D77D09C9CF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F7638CC-8607-BB47-9DE7-836136E94A4E}" type="pres">
      <dgm:prSet presAssocID="{399ED9B5-630E-48E1-9249-D77D09C9CFB4}" presName="descendantText" presStyleLbl="alignAccFollowNode1" presStyleIdx="0" presStyleCnt="4">
        <dgm:presLayoutVars>
          <dgm:bulletEnabled val="1"/>
        </dgm:presLayoutVars>
      </dgm:prSet>
      <dgm:spPr/>
    </dgm:pt>
    <dgm:pt modelId="{BC743E5D-DF96-B744-AED8-AE5D5374A243}" type="pres">
      <dgm:prSet presAssocID="{A05FA764-8C30-488C-81C9-352819DD8FF9}" presName="sp" presStyleCnt="0"/>
      <dgm:spPr/>
    </dgm:pt>
    <dgm:pt modelId="{5A552AD6-E76A-1547-B534-D4D671904B47}" type="pres">
      <dgm:prSet presAssocID="{D39C0D98-CC25-4159-BEB8-5BC940E6B9A0}" presName="linNode" presStyleCnt="0"/>
      <dgm:spPr/>
    </dgm:pt>
    <dgm:pt modelId="{10816957-EB93-3C4D-97D5-4174AA59B8B0}" type="pres">
      <dgm:prSet presAssocID="{D39C0D98-CC25-4159-BEB8-5BC940E6B9A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8D1553F-2E3F-F84C-ACDA-D26C60D0EAD2}" type="pres">
      <dgm:prSet presAssocID="{D39C0D98-CC25-4159-BEB8-5BC940E6B9A0}" presName="descendantText" presStyleLbl="alignAccFollowNode1" presStyleIdx="1" presStyleCnt="4">
        <dgm:presLayoutVars>
          <dgm:bulletEnabled val="1"/>
        </dgm:presLayoutVars>
      </dgm:prSet>
      <dgm:spPr/>
    </dgm:pt>
    <dgm:pt modelId="{CA8E1284-6839-AF42-A3B1-D56CE9449299}" type="pres">
      <dgm:prSet presAssocID="{4A8A7D21-863C-43DF-AF4B-C434DDB0304F}" presName="sp" presStyleCnt="0"/>
      <dgm:spPr/>
    </dgm:pt>
    <dgm:pt modelId="{A8472C1A-90C4-024D-AD72-E050DED325AE}" type="pres">
      <dgm:prSet presAssocID="{FF9E22ED-C3B0-444E-940A-F91A45660B79}" presName="linNode" presStyleCnt="0"/>
      <dgm:spPr/>
    </dgm:pt>
    <dgm:pt modelId="{8E506CF6-7918-2D46-AA28-DD0BDBE63247}" type="pres">
      <dgm:prSet presAssocID="{FF9E22ED-C3B0-444E-940A-F91A45660B7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445887E-2CCA-5943-AB62-088CB45F558D}" type="pres">
      <dgm:prSet presAssocID="{FF9E22ED-C3B0-444E-940A-F91A45660B79}" presName="descendantText" presStyleLbl="alignAccFollowNode1" presStyleIdx="2" presStyleCnt="4">
        <dgm:presLayoutVars>
          <dgm:bulletEnabled val="1"/>
        </dgm:presLayoutVars>
      </dgm:prSet>
      <dgm:spPr/>
    </dgm:pt>
    <dgm:pt modelId="{286254F8-EB6D-934C-B1E2-AE727B864DAC}" type="pres">
      <dgm:prSet presAssocID="{0D109031-64E7-4EC6-8236-827B8E26362A}" presName="sp" presStyleCnt="0"/>
      <dgm:spPr/>
    </dgm:pt>
    <dgm:pt modelId="{28C1DDE4-3FAF-8B44-8428-37A76A18C3E9}" type="pres">
      <dgm:prSet presAssocID="{F4B24865-D283-4C4C-8AA5-9B2616E50FA1}" presName="linNode" presStyleCnt="0"/>
      <dgm:spPr/>
    </dgm:pt>
    <dgm:pt modelId="{8ED00E8C-8AB1-334E-B009-D957316BD08E}" type="pres">
      <dgm:prSet presAssocID="{F4B24865-D283-4C4C-8AA5-9B2616E50FA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25BD09E-A99E-C94A-9C53-40A35EB99D64}" type="pres">
      <dgm:prSet presAssocID="{F4B24865-D283-4C4C-8AA5-9B2616E50FA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972BA06-5B95-F548-A913-CBF48032F8FA}" type="presOf" srcId="{D39C0D98-CC25-4159-BEB8-5BC940E6B9A0}" destId="{10816957-EB93-3C4D-97D5-4174AA59B8B0}" srcOrd="0" destOrd="0" presId="urn:microsoft.com/office/officeart/2005/8/layout/vList5"/>
    <dgm:cxn modelId="{E90EC412-1BDA-2B47-A51A-ED93DD78BF19}" type="presOf" srcId="{D5D2AABD-EBD6-4C79-ABB2-37E2F3E296B2}" destId="{68D1553F-2E3F-F84C-ACDA-D26C60D0EAD2}" srcOrd="0" destOrd="0" presId="urn:microsoft.com/office/officeart/2005/8/layout/vList5"/>
    <dgm:cxn modelId="{5F5A7D17-1203-8C45-8699-403146674C9E}" type="presOf" srcId="{19574A43-B75F-004E-BD34-80D07FFD3996}" destId="{A25BD09E-A99E-C94A-9C53-40A35EB99D64}" srcOrd="0" destOrd="0" presId="urn:microsoft.com/office/officeart/2005/8/layout/vList5"/>
    <dgm:cxn modelId="{26C91C20-11EF-A64C-A906-719D177DACB3}" srcId="{F4B24865-D283-4C4C-8AA5-9B2616E50FA1}" destId="{19574A43-B75F-004E-BD34-80D07FFD3996}" srcOrd="0" destOrd="0" parTransId="{6B4AFE43-2B9E-1549-83E0-5CB50184C551}" sibTransId="{2CAAD13D-F4F5-2140-8BE0-E4AEB4352007}"/>
    <dgm:cxn modelId="{9AFD5C54-609C-B148-AB9F-B0FF123C374F}" type="presOf" srcId="{52D9883C-DCDB-4D05-94A3-3CE11D5FEF42}" destId="{0F7638CC-8607-BB47-9DE7-836136E94A4E}" srcOrd="0" destOrd="0" presId="urn:microsoft.com/office/officeart/2005/8/layout/vList5"/>
    <dgm:cxn modelId="{6921175D-A6EF-4826-867F-188CD1C3DDB7}" srcId="{B61F952C-684D-4F26-AFCE-80460A6B08F8}" destId="{FF9E22ED-C3B0-444E-940A-F91A45660B79}" srcOrd="2" destOrd="0" parTransId="{89132325-4DE9-4B78-B136-9BE0998A50D4}" sibTransId="{0D109031-64E7-4EC6-8236-827B8E26362A}"/>
    <dgm:cxn modelId="{F16DA963-D8CD-4F49-BEAA-22D6EC65053A}" srcId="{D39C0D98-CC25-4159-BEB8-5BC940E6B9A0}" destId="{D5D2AABD-EBD6-4C79-ABB2-37E2F3E296B2}" srcOrd="0" destOrd="0" parTransId="{6C9BDCBD-F527-4640-B7F6-4AB29D1B7507}" sibTransId="{C2335184-F8AB-4EBA-81B2-8BE157F95B24}"/>
    <dgm:cxn modelId="{550E9998-24A5-BA4E-A255-584239D1E265}" type="presOf" srcId="{FF9E22ED-C3B0-444E-940A-F91A45660B79}" destId="{8E506CF6-7918-2D46-AA28-DD0BDBE63247}" srcOrd="0" destOrd="0" presId="urn:microsoft.com/office/officeart/2005/8/layout/vList5"/>
    <dgm:cxn modelId="{84D0779C-3088-8549-A763-2AA89DA14CB9}" type="presOf" srcId="{B61F952C-684D-4F26-AFCE-80460A6B08F8}" destId="{A6771207-5B7D-CF49-91EB-B92BA9A46639}" srcOrd="0" destOrd="0" presId="urn:microsoft.com/office/officeart/2005/8/layout/vList5"/>
    <dgm:cxn modelId="{DD26899C-C0E8-4175-AB16-02135D98531A}" srcId="{B61F952C-684D-4F26-AFCE-80460A6B08F8}" destId="{D39C0D98-CC25-4159-BEB8-5BC940E6B9A0}" srcOrd="1" destOrd="0" parTransId="{B3186175-B5A2-47AD-BAB8-B3A87455FAF8}" sibTransId="{4A8A7D21-863C-43DF-AF4B-C434DDB0304F}"/>
    <dgm:cxn modelId="{1A0DD5A0-26C7-4895-B57F-75C56F30978F}" srcId="{FF9E22ED-C3B0-444E-940A-F91A45660B79}" destId="{9EE9E52D-CCA6-4A17-B4E3-1A3597C03B58}" srcOrd="0" destOrd="0" parTransId="{F689DEB9-94BA-43A4-8133-F2ECF3FF1151}" sibTransId="{7C81F394-999F-453D-BD2B-9F6B239A5434}"/>
    <dgm:cxn modelId="{7E6EEBB1-7808-5D45-A68F-EE4D38C9454F}" type="presOf" srcId="{9EE9E52D-CCA6-4A17-B4E3-1A3597C03B58}" destId="{5445887E-2CCA-5943-AB62-088CB45F558D}" srcOrd="0" destOrd="0" presId="urn:microsoft.com/office/officeart/2005/8/layout/vList5"/>
    <dgm:cxn modelId="{021499B7-58E1-41D3-9923-54914E4423A3}" srcId="{B61F952C-684D-4F26-AFCE-80460A6B08F8}" destId="{399ED9B5-630E-48E1-9249-D77D09C9CFB4}" srcOrd="0" destOrd="0" parTransId="{951D7605-38FE-44D2-8701-5B934EF5F4AE}" sibTransId="{A05FA764-8C30-488C-81C9-352819DD8FF9}"/>
    <dgm:cxn modelId="{CE1CB1C6-191F-4004-9048-E212697FBE08}" srcId="{399ED9B5-630E-48E1-9249-D77D09C9CFB4}" destId="{52D9883C-DCDB-4D05-94A3-3CE11D5FEF42}" srcOrd="0" destOrd="0" parTransId="{1855A372-27BF-4DE3-B194-E1C53A80A53F}" sibTransId="{9DB68C75-6E8F-4838-AE7F-441D61A3C8E9}"/>
    <dgm:cxn modelId="{F3C0F5C6-38D9-BD49-9CC9-DEFD8AA038DA}" type="presOf" srcId="{F4B24865-D283-4C4C-8AA5-9B2616E50FA1}" destId="{8ED00E8C-8AB1-334E-B009-D957316BD08E}" srcOrd="0" destOrd="0" presId="urn:microsoft.com/office/officeart/2005/8/layout/vList5"/>
    <dgm:cxn modelId="{6DAEC2E6-66F0-D548-B0D5-BFA2C6AFC3A8}" type="presOf" srcId="{399ED9B5-630E-48E1-9249-D77D09C9CFB4}" destId="{07DCCB7C-C12F-EE4A-8AE7-BB71B72D3C29}" srcOrd="0" destOrd="0" presId="urn:microsoft.com/office/officeart/2005/8/layout/vList5"/>
    <dgm:cxn modelId="{5CE89DFA-0212-6E45-B812-955CBA41AC92}" srcId="{B61F952C-684D-4F26-AFCE-80460A6B08F8}" destId="{F4B24865-D283-4C4C-8AA5-9B2616E50FA1}" srcOrd="3" destOrd="0" parTransId="{E2E5B305-BF45-8846-8555-2028FF16E120}" sibTransId="{986DB2E2-FCD2-9040-95C2-AE4A9A389A92}"/>
    <dgm:cxn modelId="{C22FECDB-B39E-E242-BA56-0AA2A9D3CD7A}" type="presParOf" srcId="{A6771207-5B7D-CF49-91EB-B92BA9A46639}" destId="{ECC7C196-EE04-8144-B404-1D55B636FC05}" srcOrd="0" destOrd="0" presId="urn:microsoft.com/office/officeart/2005/8/layout/vList5"/>
    <dgm:cxn modelId="{0A50EDB8-DE81-774A-BD47-615ABD0A18AC}" type="presParOf" srcId="{ECC7C196-EE04-8144-B404-1D55B636FC05}" destId="{07DCCB7C-C12F-EE4A-8AE7-BB71B72D3C29}" srcOrd="0" destOrd="0" presId="urn:microsoft.com/office/officeart/2005/8/layout/vList5"/>
    <dgm:cxn modelId="{45D48F26-16C3-664A-9FE2-96744578B7E1}" type="presParOf" srcId="{ECC7C196-EE04-8144-B404-1D55B636FC05}" destId="{0F7638CC-8607-BB47-9DE7-836136E94A4E}" srcOrd="1" destOrd="0" presId="urn:microsoft.com/office/officeart/2005/8/layout/vList5"/>
    <dgm:cxn modelId="{15AE89D4-010C-DA40-880E-EAFA5B7EFEEC}" type="presParOf" srcId="{A6771207-5B7D-CF49-91EB-B92BA9A46639}" destId="{BC743E5D-DF96-B744-AED8-AE5D5374A243}" srcOrd="1" destOrd="0" presId="urn:microsoft.com/office/officeart/2005/8/layout/vList5"/>
    <dgm:cxn modelId="{54735ED0-0F61-9446-A129-434837964235}" type="presParOf" srcId="{A6771207-5B7D-CF49-91EB-B92BA9A46639}" destId="{5A552AD6-E76A-1547-B534-D4D671904B47}" srcOrd="2" destOrd="0" presId="urn:microsoft.com/office/officeart/2005/8/layout/vList5"/>
    <dgm:cxn modelId="{CF593510-6D09-E04E-A930-7D1F3F05C1D1}" type="presParOf" srcId="{5A552AD6-E76A-1547-B534-D4D671904B47}" destId="{10816957-EB93-3C4D-97D5-4174AA59B8B0}" srcOrd="0" destOrd="0" presId="urn:microsoft.com/office/officeart/2005/8/layout/vList5"/>
    <dgm:cxn modelId="{D35E2220-5121-7046-893D-8F3DF992CB93}" type="presParOf" srcId="{5A552AD6-E76A-1547-B534-D4D671904B47}" destId="{68D1553F-2E3F-F84C-ACDA-D26C60D0EAD2}" srcOrd="1" destOrd="0" presId="urn:microsoft.com/office/officeart/2005/8/layout/vList5"/>
    <dgm:cxn modelId="{D988DD1A-142A-B047-A0B7-5D1B30C90882}" type="presParOf" srcId="{A6771207-5B7D-CF49-91EB-B92BA9A46639}" destId="{CA8E1284-6839-AF42-A3B1-D56CE9449299}" srcOrd="3" destOrd="0" presId="urn:microsoft.com/office/officeart/2005/8/layout/vList5"/>
    <dgm:cxn modelId="{05880D2C-1C08-A647-81D7-76633F85C71A}" type="presParOf" srcId="{A6771207-5B7D-CF49-91EB-B92BA9A46639}" destId="{A8472C1A-90C4-024D-AD72-E050DED325AE}" srcOrd="4" destOrd="0" presId="urn:microsoft.com/office/officeart/2005/8/layout/vList5"/>
    <dgm:cxn modelId="{CE218EBB-1509-8041-B313-A7CB47A1A874}" type="presParOf" srcId="{A8472C1A-90C4-024D-AD72-E050DED325AE}" destId="{8E506CF6-7918-2D46-AA28-DD0BDBE63247}" srcOrd="0" destOrd="0" presId="urn:microsoft.com/office/officeart/2005/8/layout/vList5"/>
    <dgm:cxn modelId="{4246C832-5769-094E-A112-4CCEA7586790}" type="presParOf" srcId="{A8472C1A-90C4-024D-AD72-E050DED325AE}" destId="{5445887E-2CCA-5943-AB62-088CB45F558D}" srcOrd="1" destOrd="0" presId="urn:microsoft.com/office/officeart/2005/8/layout/vList5"/>
    <dgm:cxn modelId="{565F6BBE-6F19-0A40-9A63-9F1ECBBD4F4A}" type="presParOf" srcId="{A6771207-5B7D-CF49-91EB-B92BA9A46639}" destId="{286254F8-EB6D-934C-B1E2-AE727B864DAC}" srcOrd="5" destOrd="0" presId="urn:microsoft.com/office/officeart/2005/8/layout/vList5"/>
    <dgm:cxn modelId="{AB78B8C8-0F57-DC42-8892-BC66A58F2D47}" type="presParOf" srcId="{A6771207-5B7D-CF49-91EB-B92BA9A46639}" destId="{28C1DDE4-3FAF-8B44-8428-37A76A18C3E9}" srcOrd="6" destOrd="0" presId="urn:microsoft.com/office/officeart/2005/8/layout/vList5"/>
    <dgm:cxn modelId="{7EB8EEAF-A194-0D4C-B565-750A9E4F2B32}" type="presParOf" srcId="{28C1DDE4-3FAF-8B44-8428-37A76A18C3E9}" destId="{8ED00E8C-8AB1-334E-B009-D957316BD08E}" srcOrd="0" destOrd="0" presId="urn:microsoft.com/office/officeart/2005/8/layout/vList5"/>
    <dgm:cxn modelId="{A714EDBE-4B15-5045-82D9-9BE51DA82954}" type="presParOf" srcId="{28C1DDE4-3FAF-8B44-8428-37A76A18C3E9}" destId="{A25BD09E-A99E-C94A-9C53-40A35EB99D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E5F0-7AC7-6144-9856-C119BA9BEAF1}">
      <dsp:nvSpPr>
        <dsp:cNvPr id="0" name=""/>
        <dsp:cNvSpPr/>
      </dsp:nvSpPr>
      <dsp:spPr>
        <a:xfrm>
          <a:off x="499536" y="1874"/>
          <a:ext cx="1609082" cy="9654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Building trust-based relationships</a:t>
          </a:r>
        </a:p>
      </dsp:txBody>
      <dsp:txXfrm>
        <a:off x="499536" y="1874"/>
        <a:ext cx="1609082" cy="965449"/>
      </dsp:txXfrm>
    </dsp:sp>
    <dsp:sp modelId="{F7AD6B26-ADF8-F747-8BE2-20A97F31B5EA}">
      <dsp:nvSpPr>
        <dsp:cNvPr id="0" name=""/>
        <dsp:cNvSpPr/>
      </dsp:nvSpPr>
      <dsp:spPr>
        <a:xfrm>
          <a:off x="2269526" y="1874"/>
          <a:ext cx="1609082" cy="965449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Validating students</a:t>
          </a:r>
        </a:p>
      </dsp:txBody>
      <dsp:txXfrm>
        <a:off x="2269526" y="1874"/>
        <a:ext cx="1609082" cy="965449"/>
      </dsp:txXfrm>
    </dsp:sp>
    <dsp:sp modelId="{A301FC01-7539-904B-B6A1-F05E541BBBF1}">
      <dsp:nvSpPr>
        <dsp:cNvPr id="0" name=""/>
        <dsp:cNvSpPr/>
      </dsp:nvSpPr>
      <dsp:spPr>
        <a:xfrm>
          <a:off x="4039517" y="1874"/>
          <a:ext cx="1609082" cy="96544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Supporting communal learners</a:t>
          </a:r>
        </a:p>
      </dsp:txBody>
      <dsp:txXfrm>
        <a:off x="4039517" y="1874"/>
        <a:ext cx="1609082" cy="965449"/>
      </dsp:txXfrm>
    </dsp:sp>
    <dsp:sp modelId="{EE8556F1-6DAA-1A44-B387-704164ABEAF0}">
      <dsp:nvSpPr>
        <dsp:cNvPr id="0" name=""/>
        <dsp:cNvSpPr/>
      </dsp:nvSpPr>
      <dsp:spPr>
        <a:xfrm>
          <a:off x="1384531" y="1128232"/>
          <a:ext cx="1609082" cy="965449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Responsivity to student’s academic </a:t>
          </a:r>
          <a:r>
            <a:rPr lang="en-US" sz="1500" i="1" kern="1200" dirty="0"/>
            <a:t>and</a:t>
          </a:r>
          <a:r>
            <a:rPr lang="en-US" sz="1500" kern="1200" dirty="0"/>
            <a:t> social emotional needs</a:t>
          </a:r>
        </a:p>
      </dsp:txBody>
      <dsp:txXfrm>
        <a:off x="1384531" y="1128232"/>
        <a:ext cx="1609082" cy="965449"/>
      </dsp:txXfrm>
    </dsp:sp>
    <dsp:sp modelId="{B69CFA61-2CAB-0A45-ACE7-65F4451C3127}">
      <dsp:nvSpPr>
        <dsp:cNvPr id="0" name=""/>
        <dsp:cNvSpPr/>
      </dsp:nvSpPr>
      <dsp:spPr>
        <a:xfrm>
          <a:off x="3154522" y="1128232"/>
          <a:ext cx="1609082" cy="96544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classroom as not separate from community, but an extension of it.</a:t>
          </a:r>
        </a:p>
      </dsp:txBody>
      <dsp:txXfrm>
        <a:off x="3154522" y="1128232"/>
        <a:ext cx="1609082" cy="965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638CC-8607-BB47-9DE7-836136E94A4E}">
      <dsp:nvSpPr>
        <dsp:cNvPr id="0" name=""/>
        <dsp:cNvSpPr/>
      </dsp:nvSpPr>
      <dsp:spPr>
        <a:xfrm rot="5400000">
          <a:off x="6731621" y="-2839081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“high-trust, low-stress environments can help marginalized students effectively process and retain learned information.”</a:t>
          </a:r>
        </a:p>
      </dsp:txBody>
      <dsp:txXfrm rot="-5400000">
        <a:off x="3785615" y="147831"/>
        <a:ext cx="6689078" cy="756160"/>
      </dsp:txXfrm>
    </dsp:sp>
    <dsp:sp modelId="{07DCCB7C-C12F-EE4A-8AE7-BB71B72D3C29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Building learning relationships online</a:t>
          </a:r>
        </a:p>
      </dsp:txBody>
      <dsp:txXfrm>
        <a:off x="51133" y="53310"/>
        <a:ext cx="3683350" cy="945199"/>
      </dsp:txXfrm>
    </dsp:sp>
    <dsp:sp modelId="{68D1553F-2E3F-F84C-ACDA-D26C60D0EAD2}">
      <dsp:nvSpPr>
        <dsp:cNvPr id="0" name=""/>
        <dsp:cNvSpPr/>
      </dsp:nvSpPr>
      <dsp:spPr>
        <a:xfrm rot="5400000">
          <a:off x="6731621" y="-1739242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learner centered lessons, designed  around student interests with student input</a:t>
          </a:r>
        </a:p>
      </dsp:txBody>
      <dsp:txXfrm rot="-5400000">
        <a:off x="3785615" y="1247670"/>
        <a:ext cx="6689078" cy="756160"/>
      </dsp:txXfrm>
    </dsp:sp>
    <dsp:sp modelId="{10816957-EB93-3C4D-97D5-4174AA59B8B0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Center students online</a:t>
          </a:r>
        </a:p>
      </dsp:txBody>
      <dsp:txXfrm>
        <a:off x="51133" y="1153149"/>
        <a:ext cx="3683350" cy="945199"/>
      </dsp:txXfrm>
    </dsp:sp>
    <dsp:sp modelId="{5445887E-2CCA-5943-AB62-088CB45F558D}">
      <dsp:nvSpPr>
        <dsp:cNvPr id="0" name=""/>
        <dsp:cNvSpPr/>
      </dsp:nvSpPr>
      <dsp:spPr>
        <a:xfrm rot="5400000">
          <a:off x="6731621" y="-639403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incorporate collaborative work time, zoom breakouts, gamification &amp; chats</a:t>
          </a:r>
          <a:endParaRPr lang="en-US" sz="2000" kern="1200" dirty="0"/>
        </a:p>
      </dsp:txBody>
      <dsp:txXfrm rot="-5400000">
        <a:off x="3785615" y="2347509"/>
        <a:ext cx="6689078" cy="756160"/>
      </dsp:txXfrm>
    </dsp:sp>
    <dsp:sp modelId="{8E506CF6-7918-2D46-AA28-DD0BDBE63247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Support communal learners</a:t>
          </a:r>
        </a:p>
      </dsp:txBody>
      <dsp:txXfrm>
        <a:off x="51133" y="2252988"/>
        <a:ext cx="3683350" cy="945199"/>
      </dsp:txXfrm>
    </dsp:sp>
    <dsp:sp modelId="{A25BD09E-A99E-C94A-9C53-40A35EB99D64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to students’ academic and social emotional needs; be flexible</a:t>
          </a:r>
          <a:endParaRPr lang="en-US" sz="2000" kern="1200" dirty="0"/>
        </a:p>
      </dsp:txBody>
      <dsp:txXfrm rot="-5400000">
        <a:off x="3785615" y="3447347"/>
        <a:ext cx="6689078" cy="756160"/>
      </dsp:txXfrm>
    </dsp:sp>
    <dsp:sp modelId="{8ED00E8C-8AB1-334E-B009-D957316BD08E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Responsiveness</a:t>
          </a:r>
        </a:p>
      </dsp:txBody>
      <dsp:txXfrm>
        <a:off x="51133" y="3352827"/>
        <a:ext cx="3683350" cy="945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0B3F9-3588-0D43-9E3C-60E0BADEC8A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8055-03C9-DF4F-9054-2FB5BDE1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76FA4-F582-534B-85BB-0B929B10B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70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76FA4-F582-534B-85BB-0B929B10B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18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70AE-B713-6982-2915-3E2548BFF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D40CF-359D-C43B-BA62-C90BA63AC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B5B5F-7057-9EE4-DEF9-6DF7A864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C170-E3B0-6F07-A85A-A56583C3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B64A-6CE6-18F3-3983-9D20FBEB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6A05-3CA3-3887-34A1-B5700616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5F0A6-D226-B837-987F-18C456F1E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A853E-2CB6-F6AD-94FD-E9E25433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5066A-7357-AB56-D841-5615CF06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57631-2687-2D18-D23B-ECFA87F0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739A0-485A-25C9-913E-5028651CC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EFD30-6D2E-2B6B-9D12-56D3C8BBB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DA8A0-AFFE-2B7F-9064-2C18527B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1E213-9C06-4203-7B70-B2290AFE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D56E-1D46-7F91-5C3D-20DA51E43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6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4159-3007-2221-E4DC-7215571F7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69170-CCF1-7793-EC7E-2389CAB8F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D53EE-AB12-4DBF-6664-9B02ACA2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09D4A-9842-E9A4-AE50-2376EF39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9E51D-D37F-78E7-E473-7F4BF640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1C04-A1BF-0D44-CB5E-BF7EEC20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E6044-C991-C1CF-48AF-50A7CADBF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9087A-3646-3F29-D50E-75B89BD2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AC05-6A9F-8BEF-6561-BB4EB3BC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98362-6CDF-639D-C220-CCC513D6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13A9-E2CA-1722-EB28-E355ADA9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7BFD0-F5E1-C964-0C69-C5EF7DE4D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C0A0-E678-E41A-17DA-A1BA6DEAF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9C372-7E39-16F8-9FD6-FA1DF29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92101-5DA0-66CC-7073-D4BBA7D1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2B017-EC5E-6D34-DAE4-50408702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3C72-5EAE-B78B-8D2E-2154546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01CF5-496C-E5C8-04D8-DEAFE16D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59629-2D1B-0D20-03FF-02B4BBB8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35795-BF3A-DE4F-70D8-9C2147D93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11494-D481-0F7C-A1DC-56EC2DE33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55D43-DB3E-015B-05D3-B2819860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8696C-C05A-E7C6-C5B8-EFFC1BFB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D555F-89BB-8898-C228-9B5F2C74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3BF7-E4FC-D3AE-7F8B-1A2A8995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70075-B79F-5CA4-AA52-B62F378F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87D0-2789-3FCB-61C7-539F40C9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7FE8B-2D32-99CA-F522-2763A1E3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7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46F04-BAB4-DE1E-955D-28B3A3A9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5EF8B-8BAF-244D-AC0A-7191F28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04900-CB20-AE55-079D-6BC48B48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F27C-F307-D773-A80F-F58B907F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55E96-91EA-91B4-09CB-F5302BFE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D460F-B323-A4A9-F316-1BBE2822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FC814-605B-3F47-3BA3-59B66348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B5A9D-285F-3589-34DF-BBD0AB0DE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B167B-B62A-713C-B512-4820E8E9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0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7A698-F520-17EB-0AAB-A838C545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D4386D-6621-8697-5888-723D8D7E5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107D-D599-389C-3A4F-C7264515C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61179-849F-3F49-6300-9C635148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1B51C-6C92-B78D-82B5-D9F955DD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32AF3-BB04-29A1-EC2D-8D036DDE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DAB7BF-7A2F-AFC8-33A9-486ED28B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4B56F-F46F-BCE6-F30C-31E9A9A7E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D3611-D9B6-2CB7-4A99-FDE24521A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53A8-F6BF-B64C-A73C-645C77795AE5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DC08-3514-2D5C-9B20-69F45F429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9156B-6E41-9163-890C-EDA1393C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B5624-1C15-8F4D-93C6-2F2C9C7E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ku.edu/caboni/connect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idehighered.com/blogs/higher-ed-gamma/other-crt-culturally-responsive-teaching" TargetMode="External"/><Relationship Id="rId3" Type="http://schemas.openxmlformats.org/officeDocument/2006/relationships/hyperlink" Target="https://www.northeastern.edu/graduate/blog/culturally-responsive-teaching-strategies/" TargetMode="External"/><Relationship Id="rId7" Type="http://schemas.openxmlformats.org/officeDocument/2006/relationships/hyperlink" Target="https://www.nsta.org/science-and-children/science-and-children-marchapril-2021/culturally-relevant-and-culturall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arningforjustice.org/magazine/online-teaching-can-be-culturally-responsive" TargetMode="External"/><Relationship Id="rId5" Type="http://schemas.openxmlformats.org/officeDocument/2006/relationships/hyperlink" Target="https://www.learningforjustice.org/magazine/cultural-responsiveness-starts-with-real-caring" TargetMode="External"/><Relationship Id="rId4" Type="http://schemas.openxmlformats.org/officeDocument/2006/relationships/hyperlink" Target="https://guttman.cuny.edu/faculty-staff/center-for-practice-technology-and-innovation-cpti/faculty-offerings/culturally-responsive-pedagogy-crp-institute/" TargetMode="External"/><Relationship Id="rId9" Type="http://schemas.openxmlformats.org/officeDocument/2006/relationships/hyperlink" Target="https://elearnmag.acm.org/archive.cfm?aid=327475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D5B1-326C-E1E6-01C1-3C06ED728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7F1D2-CA31-2386-AB84-9D58F7740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F287C-D5E7-9600-1724-F4D4AF6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39" y="734205"/>
            <a:ext cx="6605077" cy="2228074"/>
          </a:xfrm>
        </p:spPr>
        <p:txBody>
          <a:bodyPr>
            <a:normAutofit/>
          </a:bodyPr>
          <a:lstStyle/>
          <a:p>
            <a:r>
              <a:rPr lang="en-US" sz="3700" dirty="0"/>
              <a:t>In what ways have you </a:t>
            </a:r>
            <a:r>
              <a:rPr lang="en-US" sz="3200" dirty="0"/>
              <a:t>consciously or unconsciously </a:t>
            </a:r>
            <a:r>
              <a:rPr lang="en-US" sz="3700" dirty="0"/>
              <a:t>used CRP in your classes?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F151-AE3F-4C99-CAD6-ED044B19D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263" y="3181595"/>
            <a:ext cx="4907058" cy="2409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Add your ideas in the chat!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dirty="0"/>
              <a:t>I’ll go first: </a:t>
            </a:r>
            <a:r>
              <a:rPr lang="en-US" i="1" dirty="0"/>
              <a:t>labor-based grading</a:t>
            </a:r>
          </a:p>
          <a:p>
            <a:endParaRPr lang="en-US" sz="2000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ECC8CF-C02E-308F-64B8-546781EC1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53"/>
          <a:stretch/>
        </p:blipFill>
        <p:spPr>
          <a:xfrm>
            <a:off x="7280030" y="1705000"/>
            <a:ext cx="3610707" cy="344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4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14DC-7ECF-862F-F472-852D05B8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Responses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C901-CB6E-8BB7-0BCF-A3E3767BC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Share personal stories related to class content--I share and ask students to share.</a:t>
            </a:r>
          </a:p>
          <a:p>
            <a:r>
              <a:rPr lang="en-US" dirty="0"/>
              <a:t>NM has a lot of space/astronomy history (all the way back to Chaco Canyon!) so I include that every chance I get in my astronomy courses</a:t>
            </a:r>
          </a:p>
          <a:p>
            <a:r>
              <a:rPr lang="en-US" dirty="0"/>
              <a:t>Offering multiple way of showing how they are understanding the assignment.</a:t>
            </a:r>
          </a:p>
          <a:p>
            <a:r>
              <a:rPr lang="en-US" dirty="0"/>
              <a:t>End-of-Week Student Reflections: students dialogue w/ me one-on-one through these reflections about what they’re learning in class, other classes, and/or any struggles outside of school work.</a:t>
            </a:r>
          </a:p>
          <a:p>
            <a:r>
              <a:rPr lang="en-US" dirty="0"/>
              <a:t>Emphasizing New Mexico in U.S. history courses that are often very focused on the history of the eastern U.S.</a:t>
            </a:r>
          </a:p>
          <a:p>
            <a:r>
              <a:rPr lang="en-US" dirty="0"/>
              <a:t>breaking assignments into segments</a:t>
            </a:r>
          </a:p>
          <a:p>
            <a:r>
              <a:rPr lang="en-US" dirty="0"/>
              <a:t>Also good to point out that culturally responsive teaching  means more accessible learning options for disabled students.</a:t>
            </a:r>
          </a:p>
        </p:txBody>
      </p:sp>
    </p:spTree>
    <p:extLst>
      <p:ext uri="{BB962C8B-B14F-4D97-AF65-F5344CB8AC3E}">
        <p14:creationId xmlns:p14="http://schemas.microsoft.com/office/powerpoint/2010/main" val="50039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324B-588D-DE10-8635-97E1DEF8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Responses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7388-6F4C-1E36-8711-1C1AB439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 support and encourage student choice in all assignments, and provide ideas they can choose from if they can’t or don’t want to think of something on their own.</a:t>
            </a:r>
          </a:p>
          <a:p>
            <a:r>
              <a:rPr lang="en-US" dirty="0"/>
              <a:t>Emphasize that each and every student has an important story to tell via art- whatever that means to them.</a:t>
            </a:r>
          </a:p>
          <a:p>
            <a:r>
              <a:rPr lang="en-US" dirty="0"/>
              <a:t>Be interdisciplinary.</a:t>
            </a:r>
          </a:p>
          <a:p>
            <a:r>
              <a:rPr lang="en-US" dirty="0"/>
              <a:t>multi-genres in an Intro Lit class, including narratives in comics and games chosen/presented by students</a:t>
            </a:r>
          </a:p>
          <a:p>
            <a:r>
              <a:rPr lang="en-US" dirty="0"/>
              <a:t>I ask students to pick their research topics for environmental issues in New Mexico for my first year biology. I use scaffolding in short assignments online. I’m trying it with my dual credit for the first time this year, I’m not sure to expect. But I’m excited to see.</a:t>
            </a:r>
          </a:p>
          <a:p>
            <a:r>
              <a:rPr lang="en-US" dirty="0"/>
              <a:t>Share that it took me a few times to get this right when I was in their position</a:t>
            </a:r>
          </a:p>
          <a:p>
            <a:r>
              <a:rPr lang="en-US" dirty="0"/>
              <a:t>I had an unsighted student in an online class. I assigned an online graphic short story that her screen reader couldn’t access. We Zoomed together and I read the story and described the pages. We then had a discussion. It was a good experience for her, and helpful for me to understand accessibility issues more deeply. In describing this student, I am using her terminology. (That’s another way to respond to CRP)</a:t>
            </a:r>
          </a:p>
          <a:p>
            <a:r>
              <a:rPr lang="en-US" dirty="0"/>
              <a:t>I'm working on a discussion "rubric" which suggests non-traditional ways to engage in discussion like creative responses or offering recommendations for further reading that de-centers the usual question-and-response discussion format</a:t>
            </a:r>
          </a:p>
          <a:p>
            <a:r>
              <a:rPr lang="en-US" dirty="0"/>
              <a:t>Sharing my own design mistakes so that students are comfortable making their own</a:t>
            </a:r>
          </a:p>
        </p:txBody>
      </p:sp>
    </p:spTree>
    <p:extLst>
      <p:ext uri="{BB962C8B-B14F-4D97-AF65-F5344CB8AC3E}">
        <p14:creationId xmlns:p14="http://schemas.microsoft.com/office/powerpoint/2010/main" val="101901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B3B9FD16-E88F-0C17-2A25-9E0319F9D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6E380-2664-E440-D201-F08C3268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F5AD-2A96-DB30-8E9D-E82A3CF8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Kristin Burnham, “5 Culturally Responsive Teaching Strategies,” 31 July 2020 </a:t>
            </a:r>
            <a:r>
              <a:rPr lang="en-US" sz="1400" dirty="0">
                <a:hlinkClick r:id="rId3"/>
              </a:rPr>
              <a:t>https://www.northeastern.edu/graduate/blog/culturally-responsive-teaching-strategies/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Culturally Responsive Pedagogy Institute, Guttman Community College, CUNY, </a:t>
            </a:r>
            <a:r>
              <a:rPr lang="en-US" sz="1400" dirty="0">
                <a:hlinkClick r:id="rId4"/>
              </a:rPr>
              <a:t>https://guttman.cuny.edu/faculty-staff/center-for-practice-technology-and-innovation-cpti/faculty-offerings/culturally-responsive-pedagogy-crp-institute/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Zaretta</a:t>
            </a:r>
            <a:r>
              <a:rPr lang="en-US" sz="1400" dirty="0"/>
              <a:t> Hammond, ”Cultural Responsiveness Stars with Real Caring,” </a:t>
            </a:r>
            <a:r>
              <a:rPr lang="en-US" sz="1400" i="1" dirty="0"/>
              <a:t>Learning for Justice</a:t>
            </a:r>
            <a:r>
              <a:rPr lang="en-US" sz="1400" dirty="0"/>
              <a:t>, 8 February 2013 </a:t>
            </a:r>
            <a:r>
              <a:rPr lang="en-US" sz="1400" dirty="0">
                <a:hlinkClick r:id="rId5"/>
              </a:rPr>
              <a:t>https://www.learningforjustice.org/magazine/cultural-responsiveness-starts-with-real-caring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Gloria Ladson-Billings, “Toward  a Theory of Culturally Relevant Teaching,” </a:t>
            </a:r>
            <a:r>
              <a:rPr lang="en-US" sz="1400" i="1" dirty="0"/>
              <a:t>American Education Research Journal</a:t>
            </a:r>
            <a:r>
              <a:rPr lang="en-US" sz="1400" dirty="0"/>
              <a:t>, 32:3 (Autumn 1995)</a:t>
            </a:r>
          </a:p>
          <a:p>
            <a:pPr marL="0" indent="0">
              <a:buNone/>
            </a:pPr>
            <a:r>
              <a:rPr lang="en-US" sz="1400" dirty="0"/>
              <a:t>Dr. Rachael Mahmood, “Online Teaching Can Be Culturally Responsive,” </a:t>
            </a:r>
            <a:r>
              <a:rPr lang="en-US" sz="1400" i="1" dirty="0"/>
              <a:t>Learning for Justice</a:t>
            </a:r>
            <a:r>
              <a:rPr lang="en-US" sz="1400" dirty="0"/>
              <a:t>, 31 March 2020 </a:t>
            </a:r>
            <a:r>
              <a:rPr lang="en-US" sz="1400" dirty="0">
                <a:hlinkClick r:id="rId6"/>
              </a:rPr>
              <a:t>https://www.learningforjustice.org/magazine/online-teaching-can-be-culturally-responsive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Felicia Moore Mensah, “Culturally Relevant and Culturally Responsive: Two Theories of Practice for Science Teaching,” National Science Teaching Association, April 2022  </a:t>
            </a:r>
            <a:r>
              <a:rPr lang="en-US" sz="1400" dirty="0">
                <a:hlinkClick r:id="rId7"/>
              </a:rPr>
              <a:t>https://www.nsta.org/science-and-children/science-and-children-marchapril-2021/culturally-relevant-and-culturally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Steven </a:t>
            </a:r>
            <a:r>
              <a:rPr lang="en-US" sz="1400" dirty="0" err="1"/>
              <a:t>Mintz</a:t>
            </a:r>
            <a:r>
              <a:rPr lang="en-US" sz="1400" dirty="0"/>
              <a:t>, “The Other CRT: Culturally Responsive </a:t>
            </a:r>
            <a:r>
              <a:rPr lang="en-US" sz="1400" dirty="0" err="1"/>
              <a:t>Teaching,”Inside</a:t>
            </a:r>
            <a:r>
              <a:rPr lang="en-US" sz="1400" dirty="0"/>
              <a:t> Higher Ed, 24 March 2022 </a:t>
            </a:r>
            <a:r>
              <a:rPr lang="en-US" sz="1400" dirty="0">
                <a:hlinkClick r:id="rId8"/>
              </a:rPr>
              <a:t>https://www.insidehighered.com/blogs/higher-ed-gamma/other-crt-culturally-responsive-teaching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Christy M. Rhodes &amp; Steven W. Schmidt, “Culturally Responsive Teaching in the Online Classroom, November 2018 </a:t>
            </a:r>
            <a:r>
              <a:rPr lang="en-US" sz="1400" dirty="0">
                <a:hlinkClick r:id="rId9"/>
              </a:rPr>
              <a:t>https://elearnmag.acm.org/archive.cfm?aid=3274756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2711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50539-D429-3824-99B3-C6C4E727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379" y="1857128"/>
            <a:ext cx="7069492" cy="25584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Questions?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If you would like the slides or works cited links, send me a note! </a:t>
            </a:r>
            <a:br>
              <a:rPr lang="en-US" sz="3600" dirty="0"/>
            </a:br>
            <a:endParaRPr lang="en-US" sz="3600" dirty="0"/>
          </a:p>
          <a:p>
            <a:pPr marL="0" indent="0" algn="ctr">
              <a:buNone/>
            </a:pPr>
            <a:r>
              <a:rPr lang="en-US" sz="3600" dirty="0" err="1"/>
              <a:t>jbendell@unm.edu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938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1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E6EA2-8298-AF1D-ABD6-589335481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" b="136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1D5E7-7733-9F98-B01F-2A4B783FD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524000"/>
            <a:ext cx="5541054" cy="2688545"/>
          </a:xfrm>
        </p:spPr>
        <p:txBody>
          <a:bodyPr>
            <a:normAutofit/>
          </a:bodyPr>
          <a:lstStyle/>
          <a:p>
            <a:r>
              <a:rPr lang="en-US" sz="4400" b="1" dirty="0"/>
              <a:t>Culturally Responsive Pedagogy in online classes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5D57A-8147-595F-2540-B775D5FF2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337967"/>
          </a:xfrm>
        </p:spPr>
        <p:txBody>
          <a:bodyPr>
            <a:normAutofit/>
          </a:bodyPr>
          <a:lstStyle/>
          <a:p>
            <a:r>
              <a:rPr lang="en-US"/>
              <a:t>Justin Bendell</a:t>
            </a:r>
          </a:p>
          <a:p>
            <a:r>
              <a:rPr lang="en-US"/>
              <a:t>Assoc. Prof of English</a:t>
            </a:r>
          </a:p>
          <a:p>
            <a:r>
              <a:rPr lang="en-US"/>
              <a:t>UNM-Valencia</a:t>
            </a:r>
          </a:p>
        </p:txBody>
      </p:sp>
    </p:spTree>
    <p:extLst>
      <p:ext uri="{BB962C8B-B14F-4D97-AF65-F5344CB8AC3E}">
        <p14:creationId xmlns:p14="http://schemas.microsoft.com/office/powerpoint/2010/main" val="1832963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bstract blurred public library with bookshelves">
            <a:extLst>
              <a:ext uri="{FF2B5EF4-FFF2-40B4-BE49-F238E27FC236}">
                <a16:creationId xmlns:a16="http://schemas.microsoft.com/office/drawing/2014/main" id="{9B3CEE63-6AC0-6442-CDFE-6AF99B563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6D9CF4-F177-C5DF-DD9F-B8418556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64754-F007-F68D-C57E-C9AC0DD73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09768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this short session, I will non-exhaustively introduce the concept of Culturally Responsive Pedagogy and offer suggestions for how one might incorporate CRP practices into online classrooms.  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1600" dirty="0"/>
              <a:t>*Stephanie </a:t>
            </a:r>
            <a:r>
              <a:rPr lang="en-US" sz="1600" dirty="0" err="1"/>
              <a:t>Spong</a:t>
            </a:r>
            <a:r>
              <a:rPr lang="en-US" sz="1600" dirty="0"/>
              <a:t> went into some detail on CRP in her keynote, so consider this a summary &amp; reminder. </a:t>
            </a:r>
          </a:p>
          <a:p>
            <a:pPr marL="0" indent="0">
              <a:buNone/>
            </a:pPr>
            <a:r>
              <a:rPr lang="en-US" sz="1600" dirty="0"/>
              <a:t>**inspired by the Grand Challenges initiative on Culturally Responsive literacy/pedagogy being led by branch campus faculty.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5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53660-97FA-64EE-29EC-D689A8C9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/>
              <a:t>What is Culturally Responsive/ Relevant Pedagogy (CRP)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0416B-B74B-CA03-2454-94893FF47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3" y="2172430"/>
            <a:ext cx="5264283" cy="4004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br>
              <a:rPr lang="en-US" sz="1900" dirty="0"/>
            </a:br>
            <a:r>
              <a:rPr lang="en-US" sz="1900" dirty="0"/>
              <a:t>A “learning environment where every student’s cultures, languages, and life experiences are acknowledged, validated, and celebrated.” 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The term was introduced in 1995 by Gloria Ladson-Billings in “Toward a Theory of Culturally Relevant Pedagogy.”</a:t>
            </a:r>
          </a:p>
          <a:p>
            <a:pPr marL="0" indent="0">
              <a:buNone/>
            </a:pPr>
            <a:br>
              <a:rPr lang="en-US" sz="1900" dirty="0"/>
            </a:br>
            <a:r>
              <a:rPr lang="en-US" sz="1900" dirty="0"/>
              <a:t>Geneva Gay expanded on this work in 2000’s </a:t>
            </a:r>
            <a:r>
              <a:rPr lang="en-US" sz="1900" i="1" dirty="0"/>
              <a:t>Culturally Responsive Teaching: Theory, Research, and Practice.</a:t>
            </a:r>
            <a:br>
              <a:rPr lang="en-US" sz="1900" i="1" dirty="0"/>
            </a:br>
            <a:br>
              <a:rPr lang="en-US" sz="1900" i="1" dirty="0"/>
            </a:br>
            <a:r>
              <a:rPr lang="en-US" sz="1900" dirty="0"/>
              <a:t>Dr. Nicole West-Burns merged the two in 2008 and began to use the term Culturally Relevant Responsive Pedagogy (CRRP). 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3" name="Picture 4" descr="Abstract blurred public library with bookshelves">
            <a:extLst>
              <a:ext uri="{FF2B5EF4-FFF2-40B4-BE49-F238E27FC236}">
                <a16:creationId xmlns:a16="http://schemas.microsoft.com/office/drawing/2014/main" id="{62D6589A-AADE-BEE4-2429-289925635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7" r="31765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886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9C79A-D182-F230-2D0F-DF137127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Characteristics of CRP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6F317-CF6D-9D7D-DB9E-DB996D3A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4" y="2081462"/>
            <a:ext cx="4450195" cy="3782679"/>
          </a:xfrm>
        </p:spPr>
        <p:txBody>
          <a:bodyPr>
            <a:normAutofit/>
          </a:bodyPr>
          <a:lstStyle/>
          <a:p>
            <a:r>
              <a:rPr lang="en-US" sz="1800" dirty="0"/>
              <a:t>Active teaching methods</a:t>
            </a:r>
          </a:p>
          <a:p>
            <a:r>
              <a:rPr lang="en-US" sz="1800" dirty="0"/>
              <a:t>Communication of expectations</a:t>
            </a:r>
          </a:p>
          <a:p>
            <a:r>
              <a:rPr lang="en-US" sz="1800" dirty="0"/>
              <a:t>Cultural sensitivity</a:t>
            </a:r>
          </a:p>
          <a:p>
            <a:r>
              <a:rPr lang="en-US" sz="1800" dirty="0"/>
              <a:t>Classroom &lt;- -&gt; </a:t>
            </a:r>
            <a:r>
              <a:rPr lang="en-US" sz="1800" dirty="0">
                <a:sym typeface="Wingdings" pitchFamily="2" charset="2"/>
              </a:rPr>
              <a:t>Community</a:t>
            </a:r>
            <a:endParaRPr lang="en-US" sz="1800" dirty="0"/>
          </a:p>
          <a:p>
            <a:r>
              <a:rPr lang="en-US" sz="1800" dirty="0"/>
              <a:t>Inclusion of students who are culturally and linguistically diverse</a:t>
            </a:r>
          </a:p>
          <a:p>
            <a:r>
              <a:rPr lang="en-US" sz="1800" dirty="0"/>
              <a:t>Small group instruction</a:t>
            </a:r>
          </a:p>
          <a:p>
            <a:r>
              <a:rPr lang="en-US" sz="1800" dirty="0"/>
              <a:t>Teacher as facilitator</a:t>
            </a:r>
          </a:p>
          <a:p>
            <a:r>
              <a:rPr lang="en-US" sz="1800" dirty="0"/>
              <a:t>Student-controlled discourse</a:t>
            </a:r>
          </a:p>
          <a:p>
            <a:endParaRPr lang="en-US" sz="1800" dirty="0"/>
          </a:p>
        </p:txBody>
      </p:sp>
      <p:pic>
        <p:nvPicPr>
          <p:cNvPr id="5" name="Picture 4" descr="A group of multi coloured wooden stick figures">
            <a:extLst>
              <a:ext uri="{FF2B5EF4-FFF2-40B4-BE49-F238E27FC236}">
                <a16:creationId xmlns:a16="http://schemas.microsoft.com/office/drawing/2014/main" id="{FF80144E-AE85-7DEE-F982-EA6AD907E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7" r="2593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772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imeline&#10;&#10;Description automatically generated">
            <a:extLst>
              <a:ext uri="{FF2B5EF4-FFF2-40B4-BE49-F238E27FC236}">
                <a16:creationId xmlns:a16="http://schemas.microsoft.com/office/drawing/2014/main" id="{D77A7C4C-556C-B599-277D-E66C562A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639" y="182593"/>
            <a:ext cx="5451028" cy="624759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5CA484F-AE9A-5C73-82B8-FDF5E27C0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79" y="318059"/>
            <a:ext cx="5348113" cy="61121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9A574D-5E7B-264B-1F17-58CCB15724D0}"/>
              </a:ext>
            </a:extLst>
          </p:cNvPr>
          <p:cNvSpPr txBox="1"/>
          <p:nvPr/>
        </p:nvSpPr>
        <p:spPr>
          <a:xfrm>
            <a:off x="6456084" y="6430191"/>
            <a:ext cx="55419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www.appliedcoaching.org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/post/culturally-relevant-or-culturally-responsive-it-can-be-both</a:t>
            </a:r>
          </a:p>
        </p:txBody>
      </p:sp>
    </p:spTree>
    <p:extLst>
      <p:ext uri="{BB962C8B-B14F-4D97-AF65-F5344CB8AC3E}">
        <p14:creationId xmlns:p14="http://schemas.microsoft.com/office/powerpoint/2010/main" val="180390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C777BBD-C42C-46C6-8D2D-BD2F9613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9D80EE-3711-9B02-40E2-B9B3DA4C5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4A954-8BBB-10F4-8880-061BE23C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9"/>
            <a:ext cx="5861106" cy="1406070"/>
          </a:xfrm>
        </p:spPr>
        <p:txBody>
          <a:bodyPr anchor="b">
            <a:normAutofit/>
          </a:bodyPr>
          <a:lstStyle/>
          <a:p>
            <a:r>
              <a:rPr lang="en-US" dirty="0"/>
              <a:t>Culturally Responsive Teaching is </a:t>
            </a:r>
            <a:r>
              <a:rPr lang="en-US" i="1" dirty="0"/>
              <a:t>Relational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21D5B0F-A5CB-15E7-3B1F-B269308E8C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56022" y="3126149"/>
          <a:ext cx="6148136" cy="209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01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C347CB-43B2-1D4C-D5DD-BF31D0231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49" r="9091" b="11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A2061-1F4C-B87E-A124-93493BE7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to make online classes culturally responsive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FE9D41-362C-4EF5-50A8-99B4433257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12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DA483-D0AF-E23B-E3CD-67FD32FE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Tips for CRP in online classrooms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1CE32-6637-2F4A-CA4B-979439C7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fontAlgn="base">
              <a:buFont typeface="+mj-lt"/>
              <a:buAutoNum type="arabicPeriod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Get to know your students on their terms</a:t>
            </a:r>
          </a:p>
          <a:p>
            <a:pPr marL="457200" lvl="1" indent="0" fontAlgn="base">
              <a:buNone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Introduce culturally meaningful aspects of yourself. Give space for your students to do the same. If you model openness, your students may respond in kind.</a:t>
            </a:r>
          </a:p>
          <a:p>
            <a:pPr fontAlgn="base">
              <a:buFont typeface="+mj-lt"/>
              <a:buAutoNum type="arabicPeriod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Engage students in critical self-reflection</a:t>
            </a:r>
          </a:p>
          <a:p>
            <a:pPr marL="457200" lvl="1" indent="0" fontAlgn="base">
              <a:buNone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Journaling, break out groups on Zoom, low-stakes freewriting</a:t>
            </a:r>
          </a:p>
          <a:p>
            <a:pPr fontAlgn="base">
              <a:buFont typeface="+mj-lt"/>
              <a:buAutoNum type="arabicPeriod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Create multimodal learning opportunities </a:t>
            </a:r>
          </a:p>
          <a:p>
            <a:pPr marL="457200" lvl="1" indent="0" fontAlgn="base">
              <a:buNone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A lesson on story plotting or the Krebs Cycle might include a reading, a video lecture, an educational game, an online museum visit, an online discussion, a </a:t>
            </a:r>
            <a:r>
              <a:rPr lang="en-US" sz="1900" dirty="0" err="1">
                <a:solidFill>
                  <a:schemeClr val="tx1">
                    <a:alpha val="80000"/>
                  </a:schemeClr>
                </a:solidFill>
              </a:rPr>
              <a:t>freewrite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, etc.</a:t>
            </a:r>
          </a:p>
          <a:p>
            <a:pPr fontAlgn="base">
              <a:buFont typeface="+mj-lt"/>
              <a:buAutoNum type="arabicPeriod"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Use counter-stereotypic exemplars</a:t>
            </a:r>
          </a:p>
          <a:p>
            <a:pPr marL="457200" lvl="1" indent="0" fontAlgn="base">
              <a:buNone/>
            </a:pP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Counter-stereotypic examples so students see themselves and others represented. Challenge the dominant cultural narratives of the moment. Open space.</a:t>
            </a:r>
          </a:p>
          <a:p>
            <a:pPr fontAlgn="base">
              <a:buFont typeface="+mj-lt"/>
              <a:buAutoNum type="arabicPeriod"/>
            </a:pPr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  <a:p>
            <a:pPr fontAlgn="base">
              <a:buFont typeface="+mj-lt"/>
              <a:buAutoNum type="arabicPeriod"/>
            </a:pPr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7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Macintosh PowerPoint</Application>
  <PresentationFormat>Widescreen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Culturally Responsive Pedagogy in online classes</vt:lpstr>
      <vt:lpstr>Goal</vt:lpstr>
      <vt:lpstr>What is Culturally Responsive/ Relevant Pedagogy (CRP)</vt:lpstr>
      <vt:lpstr>Characteristics of CRP</vt:lpstr>
      <vt:lpstr>PowerPoint Presentation</vt:lpstr>
      <vt:lpstr>Culturally Responsive Teaching is Relational</vt:lpstr>
      <vt:lpstr>How to make online classes culturally responsive</vt:lpstr>
      <vt:lpstr>Tips for CRP in online classrooms</vt:lpstr>
      <vt:lpstr>In what ways have you consciously or unconsciously used CRP in your classes? </vt:lpstr>
      <vt:lpstr>Faculty Responses 1</vt:lpstr>
      <vt:lpstr>Faculty Responses 2</vt:lpstr>
      <vt:lpstr>Works Cited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Bendell</dc:creator>
  <cp:lastModifiedBy>Justin Bendell</cp:lastModifiedBy>
  <cp:revision>1</cp:revision>
  <dcterms:created xsi:type="dcterms:W3CDTF">2023-04-21T17:31:26Z</dcterms:created>
  <dcterms:modified xsi:type="dcterms:W3CDTF">2023-04-21T17:31:49Z</dcterms:modified>
</cp:coreProperties>
</file>