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98"/>
    <p:restoredTop sz="94507"/>
  </p:normalViewPr>
  <p:slideViewPr>
    <p:cSldViewPr snapToGrid="0">
      <p:cViewPr varScale="1">
        <p:scale>
          <a:sx n="69" d="100"/>
          <a:sy n="69" d="100"/>
        </p:scale>
        <p:origin x="232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4320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5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7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76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vemotion.fi/ramping-up-resili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giedent.com/blog/tips-busting-phobias-fears-frightened-childre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buildingadvisor.com/article/a-timber-frame-house-for-a-cold-climate-part-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woman-writing-on-notebook-30597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ckplezia.com/blog/the-dangers-of-scaffold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oremipsumco.com/storytelling-cant-nice-thing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ltmag.com/community-online-cour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0ADAD-6209-E0CD-2493-6AB620658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987" y="1130130"/>
            <a:ext cx="6256001" cy="2138400"/>
          </a:xfrm>
        </p:spPr>
        <p:txBody>
          <a:bodyPr>
            <a:normAutofit/>
          </a:bodyPr>
          <a:lstStyle/>
          <a:p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So, what’s the deal with chat GPT and college writing?</a:t>
            </a:r>
            <a:br>
              <a:rPr lang="en-US" sz="2000" b="1" i="0" u="none" strike="noStrike" dirty="0">
                <a:effectLst/>
                <a:latin typeface="Century Gothic" panose="020B0502020202020204" pitchFamily="34" charset="0"/>
              </a:rPr>
            </a:br>
            <a:br>
              <a:rPr lang="en-US" sz="2000" b="1" i="0" u="none" strike="noStrike" dirty="0">
                <a:effectLst/>
                <a:latin typeface="Century Gothic" panose="020B0502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0" i="0" u="none" strike="noStrike" dirty="0">
                <a:effectLst/>
                <a:latin typeface="Century Gothic" panose="020B0502020202020204" pitchFamily="34" charset="0"/>
              </a:rPr>
              <a:t>Building resiliency into online writing classes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81D13-8059-D602-7F71-F85FB7644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sz="1800" dirty="0"/>
              <a:t>Justin Bendell, Assoc. Professor of English</a:t>
            </a:r>
          </a:p>
          <a:p>
            <a:r>
              <a:rPr lang="en-US" sz="1800" dirty="0"/>
              <a:t>Steven Romero, Adjunct Prof. of English</a:t>
            </a:r>
          </a:p>
          <a:p>
            <a:r>
              <a:rPr lang="en-US" sz="1800" dirty="0"/>
              <a:t>-- UNM-Valencia 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75BE7-45A2-285C-83EC-8081033D0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231" r="31231"/>
          <a:stretch/>
        </p:blipFill>
        <p:spPr>
          <a:xfrm>
            <a:off x="-152380" y="0"/>
            <a:ext cx="4418516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5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2C700-AC18-BB63-8BB7-23BF042E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2151"/>
            <a:ext cx="6120000" cy="1009486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IntroductioN</a:t>
            </a:r>
            <a:r>
              <a:rPr lang="en-US" dirty="0"/>
              <a:t>: The fear over chat GPT 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87AA-9905-4B38-3428-3EC967B7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6121400" cy="3009899"/>
          </a:xfrm>
        </p:spPr>
        <p:txBody>
          <a:bodyPr>
            <a:normAutofit/>
          </a:bodyPr>
          <a:lstStyle/>
          <a:p>
            <a:r>
              <a:rPr lang="en-US" dirty="0"/>
              <a:t>The fear over Chat GPT is overrated. </a:t>
            </a:r>
          </a:p>
          <a:p>
            <a:r>
              <a:rPr lang="en-US" dirty="0"/>
              <a:t>Chat GPT is not a threat, but an opportunity, a tool that can support student learning</a:t>
            </a:r>
          </a:p>
          <a:p>
            <a:r>
              <a:rPr lang="en-US" dirty="0"/>
              <a:t>If we transcend the fear, we can make our class activities stronger and more resilient.</a:t>
            </a:r>
          </a:p>
          <a:p>
            <a:r>
              <a:rPr lang="en-US" dirty="0"/>
              <a:t>But how?</a:t>
            </a:r>
          </a:p>
          <a:p>
            <a:endParaRPr lang="en-US" dirty="0"/>
          </a:p>
        </p:txBody>
      </p:sp>
      <p:pic>
        <p:nvPicPr>
          <p:cNvPr id="5" name="Picture 4" descr="A person holding the hands to the face&#10;&#10;Description automatically generated with low confidence">
            <a:extLst>
              <a:ext uri="{FF2B5EF4-FFF2-40B4-BE49-F238E27FC236}">
                <a16:creationId xmlns:a16="http://schemas.microsoft.com/office/drawing/2014/main" id="{6A783256-3507-B43E-3674-CB3236C6A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53" r="46170" b="-1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D2E73-6CDE-7520-E5EC-EA81E030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en-US" dirty="0"/>
              <a:t>REFRAMING the Discussion on CHAT GPT </a:t>
            </a:r>
          </a:p>
        </p:txBody>
      </p:sp>
      <p:pic>
        <p:nvPicPr>
          <p:cNvPr id="5" name="Picture 4" descr="A picture containing outdoor, chair, wooden, wood&#10;&#10;Description automatically generated">
            <a:extLst>
              <a:ext uri="{FF2B5EF4-FFF2-40B4-BE49-F238E27FC236}">
                <a16:creationId xmlns:a16="http://schemas.microsoft.com/office/drawing/2014/main" id="{6ED9C31A-30CE-D8A7-2CAA-BC10FE815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" r="-2" b="10851"/>
          <a:stretch/>
        </p:blipFill>
        <p:spPr>
          <a:xfrm>
            <a:off x="1079499" y="2843213"/>
            <a:ext cx="4457701" cy="29257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995F-40A4-57FB-20FD-B0B7E8DC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600"/>
              <a:t>working against technology has never boded well for education. Tech panic reinforces commonly held ideas that students want to cheat when there are systemic issues to address. </a:t>
            </a:r>
          </a:p>
          <a:p>
            <a:pPr>
              <a:lnSpc>
                <a:spcPct val="115000"/>
              </a:lnSpc>
            </a:pPr>
            <a:r>
              <a:rPr lang="en-US" sz="1600"/>
              <a:t>be transparent about Chat GPT. Rather than creating an aura of penalization, be transparent with students about its value as a brainstorming tool to reframe its purpose in the classroom.</a:t>
            </a:r>
          </a:p>
          <a:p>
            <a:pPr>
              <a:lnSpc>
                <a:spcPct val="115000"/>
              </a:lnSpc>
            </a:pPr>
            <a:r>
              <a:rPr lang="en-US" sz="1600"/>
              <a:t> flip the script</a:t>
            </a:r>
          </a:p>
          <a:p>
            <a:pPr>
              <a:lnSpc>
                <a:spcPct val="115000"/>
              </a:lnSpc>
            </a:pPr>
            <a:r>
              <a:rPr lang="en-US" sz="1600"/>
              <a:t>chat GPT as tool/opportunity and accessibility </a:t>
            </a:r>
          </a:p>
          <a:p>
            <a:pPr>
              <a:lnSpc>
                <a:spcPct val="115000"/>
              </a:lnSpc>
            </a:pPr>
            <a:r>
              <a:rPr lang="en-US" sz="1600"/>
              <a:t>rather than creating an aura of danger around it, being frank with students about value as a brainstorming tool can reframe its purpose in the classroom.</a:t>
            </a:r>
            <a:br>
              <a:rPr lang="en-US" sz="160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0232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92C11-AF66-4D51-3936-EAE08F8F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anchor="b">
            <a:normAutofit/>
          </a:bodyPr>
          <a:lstStyle/>
          <a:p>
            <a:pPr algn="ctr"/>
            <a:r>
              <a:rPr lang="en-US" sz="2600" err="1"/>
              <a:t>addressING</a:t>
            </a:r>
            <a:r>
              <a:rPr lang="en-US" sz="2600"/>
              <a:t> chat </a:t>
            </a:r>
            <a:r>
              <a:rPr lang="en-US" sz="2600" err="1"/>
              <a:t>gpt</a:t>
            </a:r>
            <a:r>
              <a:rPr lang="en-US" sz="2600"/>
              <a:t> in online (ANY) classrooms</a:t>
            </a:r>
          </a:p>
        </p:txBody>
      </p:sp>
      <p:pic>
        <p:nvPicPr>
          <p:cNvPr id="5" name="Picture 4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3725D71B-3CB0-41BC-C8B2-881370BD8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308" r="38014" b="-1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36E72-4A92-3307-92F7-A810619E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759076"/>
            <a:ext cx="6121400" cy="3009899"/>
          </a:xfrm>
        </p:spPr>
        <p:txBody>
          <a:bodyPr>
            <a:normAutofit/>
          </a:bodyPr>
          <a:lstStyle/>
          <a:p>
            <a:r>
              <a:rPr lang="en-US" dirty="0"/>
              <a:t>General writing process</a:t>
            </a:r>
          </a:p>
          <a:p>
            <a:r>
              <a:rPr lang="en-US" dirty="0"/>
              <a:t>Specific #1 - personal narratives </a:t>
            </a:r>
          </a:p>
          <a:p>
            <a:r>
              <a:rPr lang="en-US" dirty="0"/>
              <a:t>Specific #2 - community-engaged learning </a:t>
            </a:r>
          </a:p>
          <a:p>
            <a:r>
              <a:rPr lang="en-US" dirty="0"/>
              <a:t>KEY: Make our class assignments so compelling that students do the work because the work is meaningful to them. </a:t>
            </a:r>
          </a:p>
        </p:txBody>
      </p:sp>
    </p:spTree>
    <p:extLst>
      <p:ext uri="{BB962C8B-B14F-4D97-AF65-F5344CB8AC3E}">
        <p14:creationId xmlns:p14="http://schemas.microsoft.com/office/powerpoint/2010/main" val="237182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078A3-7007-ABD3-604B-8AC7835A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WRITING PROCESS</a:t>
            </a:r>
            <a:endParaRPr lang="en-US"/>
          </a:p>
        </p:txBody>
      </p:sp>
      <p:pic>
        <p:nvPicPr>
          <p:cNvPr id="5" name="Picture 4" descr="A building under construction&#10;&#10;Description automatically generated with medium confidence">
            <a:extLst>
              <a:ext uri="{FF2B5EF4-FFF2-40B4-BE49-F238E27FC236}">
                <a16:creationId xmlns:a16="http://schemas.microsoft.com/office/drawing/2014/main" id="{14CAA31F-9EF6-2861-538A-133A9E2BC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919" r="41404" b="-1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2716-DFAE-DF8B-BD79-5CFE0A12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759076"/>
            <a:ext cx="6121400" cy="30098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700"/>
              <a:t>Scaffold assignment — drafting &amp; discussion, in-class writing, peer review &amp; exchange; the social/collaborative act of writing diminishes reliance on Chat GPT</a:t>
            </a:r>
          </a:p>
          <a:p>
            <a:pPr>
              <a:lnSpc>
                <a:spcPct val="115000"/>
              </a:lnSpc>
            </a:pPr>
            <a:r>
              <a:rPr lang="en-US" sz="1700"/>
              <a:t>These interventions in the process decrease opportunity/motive for students to shortcut </a:t>
            </a:r>
          </a:p>
          <a:p>
            <a:pPr>
              <a:lnSpc>
                <a:spcPct val="115000"/>
              </a:lnSpc>
            </a:pPr>
            <a:r>
              <a:rPr lang="en-US" sz="1700"/>
              <a:t>Require a variety of sources for research assignments, including real humans, interviews of friends/family/community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13307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F85BD-16DD-5ED0-72EF-554C0D74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PERSONAL NARRATIVES – STORY OF SELF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CB025-F059-25E1-F925-42A366A8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00989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300"/>
              <a:t>Center assignments on the personal experiences of the student. Chat GPT doesn’t know our life stories (yet)</a:t>
            </a:r>
          </a:p>
          <a:p>
            <a:pPr>
              <a:lnSpc>
                <a:spcPct val="115000"/>
              </a:lnSpc>
            </a:pPr>
            <a:r>
              <a:rPr lang="en-US" sz="1300"/>
              <a:t>Our stories are unique and precious  -- students have a propensity to want to share about the self, to protect the individualness of their experience on the planet</a:t>
            </a:r>
          </a:p>
          <a:p>
            <a:pPr>
              <a:lnSpc>
                <a:spcPct val="115000"/>
              </a:lnSpc>
            </a:pPr>
            <a:r>
              <a:rPr lang="en-US" sz="1300"/>
              <a:t>Students invested in telling their own story will have less need for Chat GPT</a:t>
            </a:r>
          </a:p>
          <a:p>
            <a:pPr>
              <a:lnSpc>
                <a:spcPct val="115000"/>
              </a:lnSpc>
            </a:pPr>
            <a:r>
              <a:rPr lang="en-US" sz="1300"/>
              <a:t>Very difficult for AI/Chat GPT to “know” student agency and engagement</a:t>
            </a:r>
          </a:p>
          <a:p>
            <a:pPr>
              <a:lnSpc>
                <a:spcPct val="115000"/>
              </a:lnSpc>
            </a:pPr>
            <a:endParaRPr lang="en-US" sz="1300"/>
          </a:p>
          <a:p>
            <a:pPr marL="0" indent="0">
              <a:lnSpc>
                <a:spcPct val="115000"/>
              </a:lnSpc>
              <a:buNone/>
            </a:pPr>
            <a:endParaRPr lang="en-US" sz="1300"/>
          </a:p>
        </p:txBody>
      </p:sp>
      <p:pic>
        <p:nvPicPr>
          <p:cNvPr id="5" name="Picture 4" descr="A picture containing text, floor, stationary, pen&#10;&#10;Description automatically generated">
            <a:extLst>
              <a:ext uri="{FF2B5EF4-FFF2-40B4-BE49-F238E27FC236}">
                <a16:creationId xmlns:a16="http://schemas.microsoft.com/office/drawing/2014/main" id="{158CF329-3AD4-DD81-D69D-9A2019311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27" r="9569" b="-1"/>
          <a:stretch/>
        </p:blipFill>
        <p:spPr>
          <a:xfrm>
            <a:off x="4979987" y="540033"/>
            <a:ext cx="6671025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CC0ED-9117-B40F-6AFF-352E7D86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33"/>
            <a:ext cx="4426782" cy="1331604"/>
          </a:xfrm>
        </p:spPr>
        <p:txBody>
          <a:bodyPr anchor="b">
            <a:normAutofit/>
          </a:bodyPr>
          <a:lstStyle/>
          <a:p>
            <a:pPr algn="ctr"/>
            <a:r>
              <a:rPr lang="en-US" b="0" i="0" u="none" strike="noStrike">
                <a:effectLst/>
                <a:latin typeface="Calibri" panose="020F0502020204030204" pitchFamily="34" charset="0"/>
              </a:rPr>
              <a:t>community-engaged learning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A3922-5F42-3866-148A-F8ED4F86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61865"/>
            <a:ext cx="4686318" cy="300711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300" dirty="0"/>
              <a:t>Project/paper ideas that focus on community-engaged learning and multimodality (i.e. </a:t>
            </a:r>
            <a:r>
              <a:rPr lang="en-US" sz="1300" dirty="0" err="1"/>
              <a:t>platicas</a:t>
            </a:r>
            <a:r>
              <a:rPr lang="en-US" sz="1300" dirty="0"/>
              <a:t>, testimonios, digital </a:t>
            </a:r>
            <a:r>
              <a:rPr lang="en-US" sz="1300" dirty="0" err="1"/>
              <a:t>cuentos</a:t>
            </a:r>
            <a:r>
              <a:rPr lang="en-US" sz="1300" dirty="0"/>
              <a:t>)</a:t>
            </a:r>
          </a:p>
          <a:p>
            <a:pPr>
              <a:lnSpc>
                <a:spcPct val="115000"/>
              </a:lnSpc>
            </a:pPr>
            <a:r>
              <a:rPr lang="en-US" sz="1300" dirty="0"/>
              <a:t>Students’ lived experiences in their chosen communities are centered</a:t>
            </a:r>
          </a:p>
          <a:p>
            <a:pPr>
              <a:lnSpc>
                <a:spcPct val="115000"/>
              </a:lnSpc>
            </a:pPr>
            <a:r>
              <a:rPr lang="en-US" sz="1300" dirty="0"/>
              <a:t>Students invested in telling the stories of their community will have less need for Chat GPT to frame their compositions </a:t>
            </a:r>
          </a:p>
          <a:p>
            <a:pPr>
              <a:lnSpc>
                <a:spcPct val="115000"/>
              </a:lnSpc>
            </a:pPr>
            <a:r>
              <a:rPr lang="en-US" sz="1300" dirty="0"/>
              <a:t>Very difficult for AI/Chat GPT to influence critical reflection and meaningful dialogue between faculty-student/ tutor-student/ etc.</a:t>
            </a:r>
          </a:p>
          <a:p>
            <a:pPr>
              <a:lnSpc>
                <a:spcPct val="115000"/>
              </a:lnSpc>
            </a:pPr>
            <a:endParaRPr lang="en-US" sz="13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8467CDA-14ED-5F8B-04E5-86B6A8AD5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4800" y="2034978"/>
            <a:ext cx="4996212" cy="27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88B-5879-6AA5-FC85-FB4D8400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15" y="2773363"/>
            <a:ext cx="3898232" cy="655637"/>
          </a:xfrm>
        </p:spPr>
        <p:txBody>
          <a:bodyPr/>
          <a:lstStyle/>
          <a:p>
            <a:r>
              <a:rPr lang="en-US" dirty="0" err="1"/>
              <a:t>QuestionS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98572029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472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 Light</vt:lpstr>
      <vt:lpstr>Calibri</vt:lpstr>
      <vt:lpstr>Century Gothic</vt:lpstr>
      <vt:lpstr>Rockwell Nova Light</vt:lpstr>
      <vt:lpstr>Wingdings</vt:lpstr>
      <vt:lpstr>LeafVTI</vt:lpstr>
      <vt:lpstr>So, what’s the deal with chat GPT and college writing?   Building resiliency into online writing classes</vt:lpstr>
      <vt:lpstr>IntroductioN: The fear over chat GPT </vt:lpstr>
      <vt:lpstr>REFRAMING the Discussion on CHAT GPT </vt:lpstr>
      <vt:lpstr>addressING chat gpt in online (ANY) classrooms</vt:lpstr>
      <vt:lpstr>WRITING PROCESS</vt:lpstr>
      <vt:lpstr>PERSONAL NARRATIVES – STORY OF SELF</vt:lpstr>
      <vt:lpstr>community-engaged learning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So, what’s the deal with chat GPT and college writing?   Building resiliency into online writing classes</dc:title>
  <dc:creator>Justin Bendell</dc:creator>
  <cp:lastModifiedBy>Justin Bendell</cp:lastModifiedBy>
  <cp:revision>6</cp:revision>
  <dcterms:created xsi:type="dcterms:W3CDTF">2023-04-10T20:41:23Z</dcterms:created>
  <dcterms:modified xsi:type="dcterms:W3CDTF">2023-04-21T03:29:51Z</dcterms:modified>
</cp:coreProperties>
</file>