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9" r:id="rId2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6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9" autoAdjust="0"/>
    <p:restoredTop sz="94280" autoAdjust="0"/>
  </p:normalViewPr>
  <p:slideViewPr>
    <p:cSldViewPr>
      <p:cViewPr>
        <p:scale>
          <a:sx n="100" d="100"/>
          <a:sy n="100" d="100"/>
        </p:scale>
        <p:origin x="192" y="216"/>
      </p:cViewPr>
      <p:guideLst>
        <p:guide orient="horz" pos="2160"/>
        <p:guide pos="3839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4C6E1-AF92-4FB7-A013-0B520EBC30AE}" type="datetimeFigureOut">
              <a:rPr lang="en-US"/>
              <a:t>4/18/2023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D9BF-D574-4807-B36C-9E2A025BE82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0850-0874-4A61-99B4-D613C5E8D9EA}" type="datetimeFigureOut">
              <a:rPr lang="en-US"/>
              <a:t>4/18/2023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EC53-F507-411E-9ADC-FBCFECE09D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62" name="Rectangle 61"/>
          <p:cNvSpPr/>
          <p:nvPr/>
        </p:nvSpPr>
        <p:spPr bwMode="hidden">
          <a:xfrm>
            <a:off x="0" y="1905001"/>
            <a:ext cx="12188825" cy="214825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>
              <a:lnSpc>
                <a:spcPct val="90000"/>
              </a:lnSpc>
            </a:pPr>
            <a:endParaRPr sz="32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8883" y="1905002"/>
            <a:ext cx="9751060" cy="2147926"/>
          </a:xfrm>
        </p:spPr>
        <p:txBody>
          <a:bodyPr anchor="ctr">
            <a:normAutofit/>
          </a:bodyPr>
          <a:lstStyle>
            <a:lvl1pPr algn="ctr">
              <a:defRPr sz="4400" cap="all" normalizeH="0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8883" y="4140200"/>
            <a:ext cx="9751060" cy="1016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8" descr="&#10;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&#10;"/>
          <p:cNvSpPr>
            <a:spLocks noGrp="1"/>
          </p:cNvSpPr>
          <p:nvPr>
            <p:ph type="pic" idx="1"/>
          </p:nvPr>
        </p:nvSpPr>
        <p:spPr>
          <a:xfrm>
            <a:off x="507868" y="482600"/>
            <a:ext cx="6602281" cy="58420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30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669581">
              <a:defRPr baseline="0"/>
            </a:lvl6pPr>
            <a:lvl7pPr marL="2669581">
              <a:defRPr baseline="0"/>
            </a:lvl7pPr>
            <a:lvl8pPr marL="2669581">
              <a:defRPr baseline="0"/>
            </a:lvl8pPr>
            <a:lvl9pPr marL="2669581"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4/18/2023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40043" y="482599"/>
            <a:ext cx="1843982" cy="5791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162" y="482599"/>
            <a:ext cx="9040045" cy="5791201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4/18/2023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4/18/2023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0"/>
            <a:ext cx="9751060" cy="1992597"/>
          </a:xfrm>
        </p:spPr>
        <p:txBody>
          <a:bodyPr anchor="b" anchorCtr="0">
            <a:noAutofit/>
          </a:bodyPr>
          <a:lstStyle>
            <a:lvl1pPr algn="ctr">
              <a:defRPr sz="4400" b="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4/18/2023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 baseline="0"/>
            </a:lvl6pPr>
            <a:lvl7pPr marL="2669581">
              <a:defRPr sz="1400" baseline="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4/18/2023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4/18/2023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4/18/2023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507868" y="482600"/>
            <a:ext cx="6602280" cy="58420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133" y="1905000"/>
            <a:ext cx="5180251" cy="17272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&#10;"/>
          <p:cNvSpPr>
            <a:spLocks noGrp="1"/>
          </p:cNvSpPr>
          <p:nvPr>
            <p:ph type="pic" idx="1"/>
          </p:nvPr>
        </p:nvSpPr>
        <p:spPr>
          <a:xfrm>
            <a:off x="507869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133" y="3733800"/>
            <a:ext cx="5180251" cy="172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162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162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B9B9059-F1D6-41D0-95CF-D21CAA096B3A}" type="datetimeFigureOut">
              <a:rPr lang="en-US"/>
              <a:pPr/>
              <a:t>4/18/2023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FD5434-F838-4DD4-A17B-1CB1A1850DF4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82" r:id="rId10"/>
    <p:sldLayoutId id="2147483678" r:id="rId11"/>
    <p:sldLayoutId id="214748367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tx2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hyperlink" Target="https://valencia.unm.edu/academics/online-learning/index.html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ocw.mit.edu/" TargetMode="External"/><Relationship Id="rId12" Type="http://schemas.openxmlformats.org/officeDocument/2006/relationships/image" Target="../media/image8.png"/><Relationship Id="rId2" Type="http://schemas.openxmlformats.org/officeDocument/2006/relationships/hyperlink" Target="https://sites.google.com/view/oerunmvalencia/hom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openxmlformats.org/officeDocument/2006/relationships/hyperlink" Target="https://www.oercommons.org/" TargetMode="External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57584" y="2286000"/>
            <a:ext cx="9334500" cy="1346195"/>
          </a:xfrm>
        </p:spPr>
        <p:txBody>
          <a:bodyPr>
            <a:normAutofit/>
          </a:bodyPr>
          <a:lstStyle/>
          <a:p>
            <a:r>
              <a:rPr lang="en-US" sz="4400" cap="all" dirty="0">
                <a:latin typeface="+mj-lt"/>
                <a:ea typeface="+mj-ea"/>
                <a:cs typeface="+mj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Open Education Resources</a:t>
            </a:r>
            <a:endParaRPr lang="en-US" sz="4400" cap="all" dirty="0">
              <a:latin typeface="+mj-lt"/>
              <a:ea typeface="+mj-ea"/>
              <a:cs typeface="+mj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3F3893F-D715-49E2-A85A-8C36EE273DB1}"/>
              </a:ext>
            </a:extLst>
          </p:cNvPr>
          <p:cNvGrpSpPr/>
          <p:nvPr/>
        </p:nvGrpSpPr>
        <p:grpSpPr>
          <a:xfrm>
            <a:off x="9826049" y="1981200"/>
            <a:ext cx="2135763" cy="2057400"/>
            <a:chOff x="9775249" y="2057400"/>
            <a:chExt cx="2135763" cy="2057400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3AEF8153-A215-48F8-A7D7-5D25A8D151AA}"/>
                </a:ext>
              </a:extLst>
            </p:cNvPr>
            <p:cNvGrpSpPr/>
            <p:nvPr/>
          </p:nvGrpSpPr>
          <p:grpSpPr>
            <a:xfrm>
              <a:off x="9942513" y="2057400"/>
              <a:ext cx="1752600" cy="1752600"/>
              <a:chOff x="9942513" y="2057400"/>
              <a:chExt cx="1752600" cy="1752600"/>
            </a:xfrm>
          </p:grpSpPr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143FB23A-E21D-4EB8-A2FC-EDB896F35CA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942513" y="2057400"/>
                <a:ext cx="1752600" cy="1752600"/>
              </a:xfrm>
              <a:prstGeom prst="rect">
                <a:avLst/>
              </a:prstGeom>
            </p:spPr>
          </p:pic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8A49AB76-BCDF-42FA-85DC-46D8A2189FC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44972" y="2667000"/>
                <a:ext cx="533397" cy="533397"/>
              </a:xfrm>
              <a:prstGeom prst="rect">
                <a:avLst/>
              </a:prstGeom>
            </p:spPr>
          </p:pic>
        </p:grp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AAD7C79-864E-4F17-B22F-CA724DEB3B5F}"/>
                </a:ext>
              </a:extLst>
            </p:cNvPr>
            <p:cNvSpPr/>
            <p:nvPr/>
          </p:nvSpPr>
          <p:spPr>
            <a:xfrm>
              <a:off x="9775249" y="3776246"/>
              <a:ext cx="2135763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cap="all" dirty="0"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bit.ly/</a:t>
              </a:r>
              <a:r>
                <a:rPr lang="en-US" sz="1600" cap="all" dirty="0" err="1"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OERvalencia</a:t>
              </a:r>
              <a:endParaRPr lang="en-US" sz="1600" cap="all" dirty="0"/>
            </a:p>
          </p:txBody>
        </p:sp>
      </p:grpSp>
      <p:pic>
        <p:nvPicPr>
          <p:cNvPr id="15" name="Picture 14">
            <a:hlinkClick r:id="rId5"/>
            <a:extLst>
              <a:ext uri="{FF2B5EF4-FFF2-40B4-BE49-F238E27FC236}">
                <a16:creationId xmlns:a16="http://schemas.microsoft.com/office/drawing/2014/main" id="{A50EE0F9-6CE5-4DC5-99CA-C9561647298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8" y="224135"/>
            <a:ext cx="3369324" cy="766465"/>
          </a:xfrm>
          <a:prstGeom prst="rect">
            <a:avLst/>
          </a:prstGeom>
        </p:spPr>
      </p:pic>
      <p:pic>
        <p:nvPicPr>
          <p:cNvPr id="17" name="Graphic 16">
            <a:hlinkClick r:id="rId7"/>
            <a:extLst>
              <a:ext uri="{FF2B5EF4-FFF2-40B4-BE49-F238E27FC236}">
                <a16:creationId xmlns:a16="http://schemas.microsoft.com/office/drawing/2014/main" id="{1B981FC2-9CEA-47DC-8476-F7F1B1C3F16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237412" y="327180"/>
            <a:ext cx="2971800" cy="58722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968D0AD-26E1-410D-8BE0-629F5EFDE53E}"/>
              </a:ext>
            </a:extLst>
          </p:cNvPr>
          <p:cNvPicPr>
            <a:picLocks noChangeAspect="1"/>
          </p:cNvPicPr>
          <p:nvPr/>
        </p:nvPicPr>
        <p:blipFill>
          <a:blip r:embed="rId10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6012" y="11218"/>
            <a:ext cx="3180323" cy="120798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1525EC8-401E-4655-9B49-3008663E99F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9236" y="3369015"/>
            <a:ext cx="1310533" cy="461665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6F0628F9-6C76-4D3D-B27D-09F03051BBF0}"/>
              </a:ext>
            </a:extLst>
          </p:cNvPr>
          <p:cNvSpPr/>
          <p:nvPr/>
        </p:nvSpPr>
        <p:spPr>
          <a:xfrm>
            <a:off x="4940090" y="3198168"/>
            <a:ext cx="219643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</a:rPr>
              <a:t>Kat Gullahorn, MLS</a:t>
            </a:r>
            <a:br>
              <a:rPr lang="en-US" sz="1600" dirty="0">
                <a:latin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</a:rPr>
              <a:t>UNM-Valencia Library</a:t>
            </a:r>
          </a:p>
          <a:p>
            <a:r>
              <a:rPr lang="en-US" sz="1600" dirty="0">
                <a:latin typeface="Arial" panose="020B0604020202020204" pitchFamily="34" charset="0"/>
              </a:rPr>
              <a:t>Lecturer III    Librarian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670B71D-2920-4346-999D-8A7FC82E016D}"/>
              </a:ext>
            </a:extLst>
          </p:cNvPr>
          <p:cNvGrpSpPr/>
          <p:nvPr/>
        </p:nvGrpSpPr>
        <p:grpSpPr>
          <a:xfrm>
            <a:off x="10895012" y="31311"/>
            <a:ext cx="1047082" cy="973192"/>
            <a:chOff x="388204" y="4840650"/>
            <a:chExt cx="1379516" cy="128283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0F6C0A00-FBD0-4EAB-B1B0-39C940E065FC}"/>
                </a:ext>
              </a:extLst>
            </p:cNvPr>
            <p:cNvSpPr/>
            <p:nvPr/>
          </p:nvSpPr>
          <p:spPr>
            <a:xfrm>
              <a:off x="388204" y="5758354"/>
              <a:ext cx="1379516" cy="36513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b="1" dirty="0">
                  <a:latin typeface="Arial" panose="020B0604020202020204" pitchFamily="34" charset="0"/>
                </a:rPr>
                <a:t>OER Primer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0DF5320-C6D0-42BD-B24B-EBF364AA5D33}"/>
                </a:ext>
              </a:extLst>
            </p:cNvPr>
            <p:cNvCxnSpPr/>
            <p:nvPr/>
          </p:nvCxnSpPr>
          <p:spPr>
            <a:xfrm>
              <a:off x="410783" y="5715000"/>
              <a:ext cx="1264029" cy="0"/>
            </a:xfrm>
            <a:prstGeom prst="line">
              <a:avLst/>
            </a:prstGeom>
            <a:ln w="38100">
              <a:solidFill>
                <a:schemeClr val="tx1">
                  <a:lumMod val="9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8DE86960-F080-408D-B6AC-1BE272D9E55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534" r="19898" b="39763"/>
            <a:stretch/>
          </p:blipFill>
          <p:spPr>
            <a:xfrm>
              <a:off x="410783" y="4840650"/>
              <a:ext cx="1204067" cy="830997"/>
            </a:xfrm>
            <a:prstGeom prst="rect">
              <a:avLst/>
            </a:prstGeom>
          </p:spPr>
        </p:pic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F1AA83F5-B49E-4291-B08B-2F184D5AC873}"/>
              </a:ext>
            </a:extLst>
          </p:cNvPr>
          <p:cNvSpPr/>
          <p:nvPr/>
        </p:nvSpPr>
        <p:spPr>
          <a:xfrm>
            <a:off x="2360612" y="4395364"/>
            <a:ext cx="93345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OER Faculty Guide From Valencia Campus</a:t>
            </a:r>
          </a:p>
          <a:p>
            <a:pPr marL="461963"/>
            <a:r>
              <a:rPr lang="en-US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https://valencia.unm.edu/academics/online-learning/index.html</a:t>
            </a:r>
            <a:r>
              <a:rPr lang="en-US" dirty="0"/>
              <a:t>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2.   Finding Open Education Resources For Your Classes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3.   Connecting to Perpetual Support with Open Education Resources </a:t>
            </a:r>
          </a:p>
        </p:txBody>
      </p:sp>
    </p:spTree>
    <p:extLst>
      <p:ext uri="{BB962C8B-B14F-4D97-AF65-F5344CB8AC3E}">
        <p14:creationId xmlns:p14="http://schemas.microsoft.com/office/powerpoint/2010/main" val="108287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d Radial 16x9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2804895.potx" id="{50B211C3-0308-4A23-B662-EA2AE6F4DF70}" vid="{1581190B-70AB-4E5E-B6DA-D42AF0078983}"/>
    </a:ext>
  </a:extLst>
</a:theme>
</file>

<file path=ppt/theme/theme2.xml><?xml version="1.0" encoding="utf-8"?>
<a:theme xmlns:a="http://schemas.openxmlformats.org/drawingml/2006/main" name="Office Them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Red radial lines presentation (widescreen)</Template>
  <TotalTime>44</TotalTime>
  <Words>60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Cambria</vt:lpstr>
      <vt:lpstr>Red Radial 16x9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 R. Gullahorn</dc:creator>
  <cp:lastModifiedBy>Kat R. Gullahorn</cp:lastModifiedBy>
  <cp:revision>5</cp:revision>
  <dcterms:created xsi:type="dcterms:W3CDTF">2023-04-18T20:46:59Z</dcterms:created>
  <dcterms:modified xsi:type="dcterms:W3CDTF">2023-04-18T21:31:25Z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